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8" r:id="rId6"/>
    <p:sldId id="368" r:id="rId7"/>
    <p:sldId id="394" r:id="rId8"/>
    <p:sldId id="390" r:id="rId9"/>
    <p:sldId id="395" r:id="rId10"/>
    <p:sldId id="389" r:id="rId11"/>
    <p:sldId id="396" r:id="rId12"/>
    <p:sldId id="391" r:id="rId13"/>
    <p:sldId id="397" r:id="rId14"/>
    <p:sldId id="392" r:id="rId15"/>
    <p:sldId id="393" r:id="rId16"/>
    <p:sldId id="375" r:id="rId1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 Bertana [EASPD]" initials="IB[" lastIdx="1" clrIdx="0">
    <p:extLst>
      <p:ext uri="{19B8F6BF-5375-455C-9EA6-DF929625EA0E}">
        <p15:presenceInfo xmlns:p15="http://schemas.microsoft.com/office/powerpoint/2012/main" userId="S::irene.bertana@easpd.eu::8f451a95-2537-439f-b7d1-86ebd42d9a1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2132"/>
    <a:srgbClr val="FFDDDD"/>
    <a:srgbClr val="489CD6"/>
    <a:srgbClr val="FFEBEB"/>
    <a:srgbClr val="FFCCCC"/>
    <a:srgbClr val="188047"/>
    <a:srgbClr val="10BDE0"/>
    <a:srgbClr val="E39D10"/>
    <a:srgbClr val="FFFFFF"/>
    <a:srgbClr val="D22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0BB24-4150-4D2B-BF27-6AEFD89F1FB6}" v="2" dt="2022-05-04T14:43:58.5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Vaughan [EASPD]" userId="5013edcc-4840-43bc-863c-e9953f6fca70" providerId="ADAL" clId="{6AF0BB24-4150-4D2B-BF27-6AEFD89F1FB6}"/>
    <pc:docChg chg="modSld">
      <pc:chgData name="Rachel Vaughan [EASPD]" userId="5013edcc-4840-43bc-863c-e9953f6fca70" providerId="ADAL" clId="{6AF0BB24-4150-4D2B-BF27-6AEFD89F1FB6}" dt="2022-05-04T14:43:58.548" v="1" actId="1076"/>
      <pc:docMkLst>
        <pc:docMk/>
      </pc:docMkLst>
      <pc:sldChg chg="modSp mod">
        <pc:chgData name="Rachel Vaughan [EASPD]" userId="5013edcc-4840-43bc-863c-e9953f6fca70" providerId="ADAL" clId="{6AF0BB24-4150-4D2B-BF27-6AEFD89F1FB6}" dt="2022-05-04T14:43:58.548" v="1" actId="1076"/>
        <pc:sldMkLst>
          <pc:docMk/>
          <pc:sldMk cId="1264578594" sldId="393"/>
        </pc:sldMkLst>
        <pc:picChg chg="mod">
          <ac:chgData name="Rachel Vaughan [EASPD]" userId="5013edcc-4840-43bc-863c-e9953f6fca70" providerId="ADAL" clId="{6AF0BB24-4150-4D2B-BF27-6AEFD89F1FB6}" dt="2022-05-04T14:43:58.548" v="1" actId="1076"/>
          <ac:picMkLst>
            <pc:docMk/>
            <pc:sldMk cId="1264578594" sldId="393"/>
            <ac:picMk id="9" creationId="{327285AC-FBBD-4601-868E-662F0E40940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5B757-CF95-42BE-8312-5CC6C3A6EA2D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0E965A9-7F0F-40DE-B5FB-85D8E340EF86}" type="pres">
      <dgm:prSet presAssocID="{8085B757-CF95-42BE-8312-5CC6C3A6EA2D}" presName="outerComposite" presStyleCnt="0">
        <dgm:presLayoutVars>
          <dgm:chMax val="5"/>
          <dgm:dir/>
          <dgm:resizeHandles val="exact"/>
        </dgm:presLayoutVars>
      </dgm:prSet>
      <dgm:spPr/>
    </dgm:pt>
    <dgm:pt modelId="{4768FE2C-B777-43DE-8F00-2C8FB3353F38}" type="pres">
      <dgm:prSet presAssocID="{8085B757-CF95-42BE-8312-5CC6C3A6EA2D}" presName="dummyMaxCanvas" presStyleCnt="0">
        <dgm:presLayoutVars/>
      </dgm:prSet>
      <dgm:spPr/>
    </dgm:pt>
  </dgm:ptLst>
  <dgm:cxnLst>
    <dgm:cxn modelId="{1E9C020B-E73F-43B7-BD9E-DAE59819D915}" type="presOf" srcId="{8085B757-CF95-42BE-8312-5CC6C3A6EA2D}" destId="{E0E965A9-7F0F-40DE-B5FB-85D8E340EF86}" srcOrd="0" destOrd="0" presId="urn:microsoft.com/office/officeart/2005/8/layout/vProcess5"/>
    <dgm:cxn modelId="{37ABE1B2-C091-4C0D-B3B2-9DEEC1A6933E}" type="presParOf" srcId="{E0E965A9-7F0F-40DE-B5FB-85D8E340EF86}" destId="{4768FE2C-B777-43DE-8F00-2C8FB3353F38}" srcOrd="0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5B757-CF95-42BE-8312-5CC6C3A6EA2D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0E965A9-7F0F-40DE-B5FB-85D8E340EF86}" type="pres">
      <dgm:prSet presAssocID="{8085B757-CF95-42BE-8312-5CC6C3A6EA2D}" presName="outerComposite" presStyleCnt="0">
        <dgm:presLayoutVars>
          <dgm:chMax val="5"/>
          <dgm:dir/>
          <dgm:resizeHandles val="exact"/>
        </dgm:presLayoutVars>
      </dgm:prSet>
      <dgm:spPr/>
    </dgm:pt>
    <dgm:pt modelId="{4768FE2C-B777-43DE-8F00-2C8FB3353F38}" type="pres">
      <dgm:prSet presAssocID="{8085B757-CF95-42BE-8312-5CC6C3A6EA2D}" presName="dummyMaxCanvas" presStyleCnt="0">
        <dgm:presLayoutVars/>
      </dgm:prSet>
      <dgm:spPr/>
    </dgm:pt>
  </dgm:ptLst>
  <dgm:cxnLst>
    <dgm:cxn modelId="{1E9C020B-E73F-43B7-BD9E-DAE59819D915}" type="presOf" srcId="{8085B757-CF95-42BE-8312-5CC6C3A6EA2D}" destId="{E0E965A9-7F0F-40DE-B5FB-85D8E340EF86}" srcOrd="0" destOrd="0" presId="urn:microsoft.com/office/officeart/2005/8/layout/vProcess5"/>
    <dgm:cxn modelId="{37ABE1B2-C091-4C0D-B3B2-9DEEC1A6933E}" type="presParOf" srcId="{E0E965A9-7F0F-40DE-B5FB-85D8E340EF86}" destId="{4768FE2C-B777-43DE-8F00-2C8FB3353F38}" srcOrd="0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85B757-CF95-42BE-8312-5CC6C3A6EA2D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0E965A9-7F0F-40DE-B5FB-85D8E340EF86}" type="pres">
      <dgm:prSet presAssocID="{8085B757-CF95-42BE-8312-5CC6C3A6EA2D}" presName="outerComposite" presStyleCnt="0">
        <dgm:presLayoutVars>
          <dgm:chMax val="5"/>
          <dgm:dir/>
          <dgm:resizeHandles val="exact"/>
        </dgm:presLayoutVars>
      </dgm:prSet>
      <dgm:spPr/>
    </dgm:pt>
    <dgm:pt modelId="{4768FE2C-B777-43DE-8F00-2C8FB3353F38}" type="pres">
      <dgm:prSet presAssocID="{8085B757-CF95-42BE-8312-5CC6C3A6EA2D}" presName="dummyMaxCanvas" presStyleCnt="0">
        <dgm:presLayoutVars/>
      </dgm:prSet>
      <dgm:spPr/>
    </dgm:pt>
  </dgm:ptLst>
  <dgm:cxnLst>
    <dgm:cxn modelId="{1E9C020B-E73F-43B7-BD9E-DAE59819D915}" type="presOf" srcId="{8085B757-CF95-42BE-8312-5CC6C3A6EA2D}" destId="{E0E965A9-7F0F-40DE-B5FB-85D8E340EF86}" srcOrd="0" destOrd="0" presId="urn:microsoft.com/office/officeart/2005/8/layout/vProcess5"/>
    <dgm:cxn modelId="{37ABE1B2-C091-4C0D-B3B2-9DEEC1A6933E}" type="presParOf" srcId="{E0E965A9-7F0F-40DE-B5FB-85D8E340EF86}" destId="{4768FE2C-B777-43DE-8F00-2C8FB3353F38}" srcOrd="0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85B757-CF95-42BE-8312-5CC6C3A6EA2D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0E965A9-7F0F-40DE-B5FB-85D8E340EF86}" type="pres">
      <dgm:prSet presAssocID="{8085B757-CF95-42BE-8312-5CC6C3A6EA2D}" presName="outerComposite" presStyleCnt="0">
        <dgm:presLayoutVars>
          <dgm:chMax val="5"/>
          <dgm:dir/>
          <dgm:resizeHandles val="exact"/>
        </dgm:presLayoutVars>
      </dgm:prSet>
      <dgm:spPr/>
    </dgm:pt>
    <dgm:pt modelId="{4768FE2C-B777-43DE-8F00-2C8FB3353F38}" type="pres">
      <dgm:prSet presAssocID="{8085B757-CF95-42BE-8312-5CC6C3A6EA2D}" presName="dummyMaxCanvas" presStyleCnt="0">
        <dgm:presLayoutVars/>
      </dgm:prSet>
      <dgm:spPr/>
    </dgm:pt>
  </dgm:ptLst>
  <dgm:cxnLst>
    <dgm:cxn modelId="{1E9C020B-E73F-43B7-BD9E-DAE59819D915}" type="presOf" srcId="{8085B757-CF95-42BE-8312-5CC6C3A6EA2D}" destId="{E0E965A9-7F0F-40DE-B5FB-85D8E340EF86}" srcOrd="0" destOrd="0" presId="urn:microsoft.com/office/officeart/2005/8/layout/vProcess5"/>
    <dgm:cxn modelId="{37ABE1B2-C091-4C0D-B3B2-9DEEC1A6933E}" type="presParOf" srcId="{E0E965A9-7F0F-40DE-B5FB-85D8E340EF86}" destId="{4768FE2C-B777-43DE-8F00-2C8FB3353F38}" srcOrd="0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85B757-CF95-42BE-8312-5CC6C3A6EA2D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0E965A9-7F0F-40DE-B5FB-85D8E340EF86}" type="pres">
      <dgm:prSet presAssocID="{8085B757-CF95-42BE-8312-5CC6C3A6EA2D}" presName="outerComposite" presStyleCnt="0">
        <dgm:presLayoutVars>
          <dgm:chMax val="5"/>
          <dgm:dir/>
          <dgm:resizeHandles val="exact"/>
        </dgm:presLayoutVars>
      </dgm:prSet>
      <dgm:spPr/>
    </dgm:pt>
    <dgm:pt modelId="{4768FE2C-B777-43DE-8F00-2C8FB3353F38}" type="pres">
      <dgm:prSet presAssocID="{8085B757-CF95-42BE-8312-5CC6C3A6EA2D}" presName="dummyMaxCanvas" presStyleCnt="0">
        <dgm:presLayoutVars/>
      </dgm:prSet>
      <dgm:spPr/>
    </dgm:pt>
  </dgm:ptLst>
  <dgm:cxnLst>
    <dgm:cxn modelId="{1E9C020B-E73F-43B7-BD9E-DAE59819D915}" type="presOf" srcId="{8085B757-CF95-42BE-8312-5CC6C3A6EA2D}" destId="{E0E965A9-7F0F-40DE-B5FB-85D8E340EF86}" srcOrd="0" destOrd="0" presId="urn:microsoft.com/office/officeart/2005/8/layout/vProcess5"/>
    <dgm:cxn modelId="{37ABE1B2-C091-4C0D-B3B2-9DEEC1A6933E}" type="presParOf" srcId="{E0E965A9-7F0F-40DE-B5FB-85D8E340EF86}" destId="{4768FE2C-B777-43DE-8F00-2C8FB3353F38}" srcOrd="0" destOrd="0" presId="urn:microsoft.com/office/officeart/2005/8/layout/vProcess5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32F5C-EC71-4137-A2E4-E5898510848D}" type="datetimeFigureOut">
              <a:rPr lang="en-BE" smtClean="0"/>
              <a:t>05/04/2022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DDA11-20F2-4D75-B877-6DAFBC014CA7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06699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DDA11-20F2-4D75-B877-6DAFBC014CA7}" type="slidenum">
              <a:rPr lang="en-BE" smtClean="0"/>
              <a:t>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4408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DDA11-20F2-4D75-B877-6DAFBC014CA7}" type="slidenum">
              <a:rPr lang="en-BE" smtClean="0"/>
              <a:t>13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6895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F301-A8F1-4A7F-A00D-1B379EED3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1B251-ED12-4DD3-A793-985E67E7D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4BA4-F9BC-4582-88C6-3C4A13771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0229A-6775-4717-AEAF-2DAE34FE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3286D-413B-49D9-818F-ADEC1D7C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4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F8C8A-D90C-4307-9928-6C4C85630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162F6-1FFB-436C-91EF-9D344E983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0ECB4-AEF7-45AF-9E8C-8C9FD473E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0C491-2F17-48F1-A6AA-56E7B9E7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71E58-2659-4E0B-A155-4D1AF654E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40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BA1B06-C40A-41CC-8538-8D5B2A5E1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70147-BA5D-4AF9-BB8A-8E56F76CB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FA3A4-0E53-49B4-8A4D-E0C494A4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25DC-FDB1-4CB0-9870-5F510622A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05374-3161-4A1E-9EA3-5A0B99C0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28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907409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21BC44-BC8F-4991-8AE4-EFFE4E221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55933D5-0BF6-418A-A0A0-A7CA04237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B1F50A-0095-4835-A463-0480B3716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B3A3F83-AF17-4174-9F73-13F2B5BBE7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356350"/>
            <a:ext cx="174038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10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80612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BA36E-83D5-4CB7-A35F-DDE1658D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C410A-5DDB-4879-859E-C61B12CCA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3EE91-803B-4E21-AE52-465704304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E742D-D0B5-4514-BFD8-4A057206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191CD-D9E1-45C8-BE46-1AA12445E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53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B8B0-7EC9-4051-B2B8-272312142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CBADC-2AB9-4EEF-A8CE-884FFF088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40EC5-65AD-487D-B3CD-85E8B8E6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90515-EC28-4DFF-8F8F-373E5636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C5D06-3EAF-4476-A2FB-84129B1CA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73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11232-B5E4-4BD4-B2B5-D33DA127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FB41D-919A-4D56-8B76-B3D1CDE7C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5F122-37C4-4014-9BB1-4172BBA83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E5F4E-5942-4633-88B8-0066B880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62A4A-416C-4A18-AAE2-3883204F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123A9-0E20-4207-AE42-A2DF41EC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8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2FCA-A6A5-4E69-9B2D-0C5DF6EA7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8BBAB2-2133-4F4B-B003-EEA89037D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5E1D9C-18E3-4AEB-A7BA-0F8B621A8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5687B-08DC-4F9D-83B8-51A4A1BCA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3CD88-D136-437C-A282-92DBC7989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4F477-C434-4962-924C-39A5A778C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43BBCD-3F2E-4A9A-98B6-9EE8FA64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39189B-A934-403E-8A53-35CF4A5D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5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D1FF2-7653-44DB-9EF9-E4ABBDC2C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546830-3C12-4DA4-9D2C-B34B17A8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6D659-1A98-4080-8655-C267ACEE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490368-965C-4D11-9B65-A853620E4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6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7FEEE7-432F-4B76-AA52-CE3491E7B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FAE8F-ED79-4608-9B07-18A34452D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D096B-FCDE-4FCB-8152-A4C6937E4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5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85692-B904-485A-8B62-E626FBC0F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6C16F-CF37-4C44-9C5C-DD80A8252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D6BC5-6A5C-4AF2-9D50-1DB48D27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1DE28-A11C-4C39-9DD6-6309D4C4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121DB-9654-4FB2-828E-9E5FFD85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66C86-7388-4869-A384-ABA841DD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78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47C1-21F1-4CD6-B719-4ADB98FC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3C04AE-5ACD-4DFB-8284-35FA20975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0EEFFA-CCCE-4234-B20A-C85EC9F0E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4F0C1-FC30-4794-8D07-DD009248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3A204-3030-498B-9DA8-5CD3A863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04F2D-8426-4BB1-8FE0-A32E0EDBF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53D76-CB7A-492F-9142-D30C37B0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F2388-9BDC-42DF-89D4-ABAE1398F8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C8F3B-FCEA-456E-BA83-44B4E85F3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6B86C-7234-4742-8A3D-5B0E1A787B93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BD897-75E7-4457-93B8-975835951B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B6230-5BFD-4B88-89E1-55FC47D0E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919B-EF4F-4F7B-9501-E7D92A029F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7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aspd.eu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object 27"/>
          <p:cNvSpPr txBox="1">
            <a:spLocks noGrp="1"/>
          </p:cNvSpPr>
          <p:nvPr>
            <p:ph type="title"/>
          </p:nvPr>
        </p:nvSpPr>
        <p:spPr>
          <a:xfrm>
            <a:off x="1098207" y="1192608"/>
            <a:ext cx="6844121" cy="2236392"/>
          </a:xfrm>
          <a:prstGeom prst="rect">
            <a:avLst/>
          </a:prstGeom>
        </p:spPr>
        <p:txBody>
          <a:bodyPr>
            <a:noAutofit/>
          </a:bodyPr>
          <a:lstStyle/>
          <a:p>
            <a:pPr marR="7395" indent="18491" defTabSz="1331365">
              <a:lnSpc>
                <a:spcPts val="5760"/>
              </a:lnSpc>
              <a:spcBef>
                <a:spcPts val="1280"/>
              </a:spcBef>
              <a:defRPr sz="3600" spc="400">
                <a:latin typeface="Montserrat Medium"/>
                <a:ea typeface="Montserrat Medium"/>
                <a:cs typeface="Montserrat Medium"/>
                <a:sym typeface="Montserrat Medium"/>
              </a:defRPr>
            </a:pPr>
            <a:br>
              <a:rPr lang="en-US" sz="3840" b="1"/>
            </a:br>
            <a:br>
              <a:rPr lang="en-US" sz="3840" b="1"/>
            </a:br>
            <a:br>
              <a:rPr lang="en-US" sz="3840" b="1"/>
            </a:br>
            <a:br>
              <a:rPr lang="en-US" sz="3840" b="1"/>
            </a:br>
            <a:r>
              <a:rPr lang="en-US" sz="3840" b="1"/>
              <a:t>The Opportunities and Barriers of Different Employment Models for Persons with Disabilities</a:t>
            </a:r>
            <a:br>
              <a:rPr lang="en-US" sz="3840" b="1"/>
            </a:br>
            <a:br>
              <a:rPr lang="en-US" sz="100" b="1"/>
            </a:br>
            <a:r>
              <a:rPr lang="en-US" sz="3500" b="1"/>
              <a:t>EASPD Study 2019</a:t>
            </a:r>
            <a:br>
              <a:rPr lang="en-US" sz="3840" b="1"/>
            </a:br>
            <a:endParaRPr lang="en-US" sz="3840" b="1"/>
          </a:p>
        </p:txBody>
      </p:sp>
      <p:pic>
        <p:nvPicPr>
          <p:cNvPr id="73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6755" y="620555"/>
            <a:ext cx="2447078" cy="106507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774A8BB9-8A20-4BD6-99BD-C02DA0F313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6201" y="3895726"/>
            <a:ext cx="6065406" cy="4097320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077A1AAF-AADA-49DE-BEAF-862B6AE517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07" y="6315163"/>
            <a:ext cx="1740388" cy="3651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10" y="897167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Supported Apprenticeships &amp; Internships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BF1C1F-8DC1-4514-8C1A-E9824B99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075244"/>
              </p:ext>
            </p:extLst>
          </p:nvPr>
        </p:nvGraphicFramePr>
        <p:xfrm>
          <a:off x="1015228" y="2103120"/>
          <a:ext cx="989946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731">
                  <a:extLst>
                    <a:ext uri="{9D8B030D-6E8A-4147-A177-3AD203B41FA5}">
                      <a16:colId xmlns:a16="http://schemas.microsoft.com/office/drawing/2014/main" val="2033566612"/>
                    </a:ext>
                  </a:extLst>
                </a:gridCol>
                <a:gridCol w="4949731">
                  <a:extLst>
                    <a:ext uri="{9D8B030D-6E8A-4147-A177-3AD203B41FA5}">
                      <a16:colId xmlns:a16="http://schemas.microsoft.com/office/drawing/2014/main" val="496321907"/>
                    </a:ext>
                  </a:extLst>
                </a:gridCol>
              </a:tblGrid>
              <a:tr h="290975">
                <a:tc>
                  <a:txBody>
                    <a:bodyPr/>
                    <a:lstStyle/>
                    <a:p>
                      <a:r>
                        <a:rPr lang="en-GB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83838"/>
                  </a:ext>
                </a:extLst>
              </a:tr>
              <a:tr h="22241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Employment rates for interns can be higher than found generally for certain groups (intellectual disability, autism)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Opportunity for the development of skills needed in real jobs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help employers get good workers that know their work is difficult to fill jobs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be paid while they are in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Apprenticeships tend to have higher educational entry criteria and exclude some persons with disabilities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Internships are dependent on funding of suitable staff, including job coaches and this is uncommon.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431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57" y="843677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Factors that help or hinder model effectiveness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31946156-5A68-4EBA-A4E8-8BC04D7A27AD}"/>
              </a:ext>
            </a:extLst>
          </p:cNvPr>
          <p:cNvGraphicFramePr/>
          <p:nvPr/>
        </p:nvGraphicFramePr>
        <p:xfrm>
          <a:off x="688975" y="1331315"/>
          <a:ext cx="9617076" cy="482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DB535-C2A7-4F6A-A7D2-893236867448}"/>
              </a:ext>
            </a:extLst>
          </p:cNvPr>
          <p:cNvSpPr txBox="1"/>
          <p:nvPr/>
        </p:nvSpPr>
        <p:spPr>
          <a:xfrm>
            <a:off x="822582" y="1301508"/>
            <a:ext cx="10747375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b="1"/>
              <a:t>Systems to assess and classify disability can still stop some people </a:t>
            </a:r>
            <a:r>
              <a:rPr lang="en-GB" sz="1800"/>
              <a:t>with a disability from pursuing employment or accessing support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b="1"/>
              <a:t>Inflexible welfare benefit payments</a:t>
            </a:r>
            <a:r>
              <a:rPr lang="en-GB" sz="1800"/>
              <a:t>, and preferential access to retirement benefits, can hinder people leaving sheltered workshops to enter the open labour market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/>
              <a:t>Lack of </a:t>
            </a:r>
            <a:r>
              <a:rPr lang="en-GB" sz="1800" b="1"/>
              <a:t>availability of Supported Employment</a:t>
            </a:r>
            <a:r>
              <a:rPr lang="en-GB" sz="1800"/>
              <a:t>, </a:t>
            </a:r>
            <a:r>
              <a:rPr lang="en-GB" sz="1800" b="1"/>
              <a:t>and lack of integration </a:t>
            </a:r>
            <a:r>
              <a:rPr lang="en-GB" sz="1800"/>
              <a:t>of Vocational Rehabilitation, Sheltered Workshops and Supported Employment can hinder people moving from rehabilitation and sheltered work to the open labour market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b="1"/>
              <a:t>Pressures on private providers can lead to “creaming” </a:t>
            </a:r>
            <a:r>
              <a:rPr lang="en-GB" sz="1800"/>
              <a:t>people with lower levels of disability into their service. It maximises productivity and can marginalise people with higher levels of disability from work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/>
              <a:t>In some States, </a:t>
            </a:r>
            <a:r>
              <a:rPr lang="en-GB" sz="1800" b="1"/>
              <a:t>people classified as needing significant support to find a job </a:t>
            </a:r>
            <a:r>
              <a:rPr lang="en-GB" sz="1800"/>
              <a:t>are not able to access employment support at all.</a:t>
            </a:r>
          </a:p>
          <a:p>
            <a:pPr>
              <a:spcBef>
                <a:spcPts val="600"/>
              </a:spcBef>
            </a:pPr>
            <a:endParaRPr lang="en-GB" sz="1800"/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85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473" y="16301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57" y="843677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Main Conclusions of Study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31946156-5A68-4EBA-A4E8-8BC04D7A27AD}"/>
              </a:ext>
            </a:extLst>
          </p:cNvPr>
          <p:cNvGraphicFramePr/>
          <p:nvPr/>
        </p:nvGraphicFramePr>
        <p:xfrm>
          <a:off x="688975" y="1331315"/>
          <a:ext cx="9617076" cy="482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DB535-C2A7-4F6A-A7D2-893236867448}"/>
              </a:ext>
            </a:extLst>
          </p:cNvPr>
          <p:cNvSpPr txBox="1"/>
          <p:nvPr/>
        </p:nvSpPr>
        <p:spPr>
          <a:xfrm>
            <a:off x="822582" y="1301508"/>
            <a:ext cx="107473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GB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/>
              <a:t>Direction of travel is clear- </a:t>
            </a:r>
            <a:r>
              <a:rPr lang="en-GB"/>
              <a:t>open labour market options need to be part of the future if relevant rights-based aims are to be achieved: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/>
              <a:t>European Pillar of Social Rights, Chapter 1 and principle 17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/>
              <a:t>UN Sustainable Development Goals 1 </a:t>
            </a:r>
            <a:r>
              <a:rPr lang="en-GB" i="1"/>
              <a:t>“Ending poverty in all its forms,”</a:t>
            </a:r>
            <a:r>
              <a:rPr lang="en-GB"/>
              <a:t> and 8</a:t>
            </a:r>
            <a:r>
              <a:rPr lang="en-GB" b="1"/>
              <a:t> </a:t>
            </a:r>
            <a:r>
              <a:rPr lang="en-GB" b="1" i="1"/>
              <a:t>“</a:t>
            </a:r>
            <a:r>
              <a:rPr lang="en-GB" i="1"/>
              <a:t>Decent Work and Economic Growth”</a:t>
            </a:r>
            <a:r>
              <a:rPr lang="en-GB"/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/>
              <a:t>Article</a:t>
            </a:r>
            <a:r>
              <a:rPr lang="en-GB" i="1"/>
              <a:t> </a:t>
            </a:r>
            <a:r>
              <a:rPr lang="en-GB"/>
              <a:t>27 of the UN Convention on the Rights of Disabled Persons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/>
              <a:t>At the </a:t>
            </a:r>
            <a:r>
              <a:rPr lang="en-GB" b="1"/>
              <a:t>macro-scale</a:t>
            </a:r>
            <a:r>
              <a:rPr lang="en-GB"/>
              <a:t> there has been a </a:t>
            </a:r>
            <a:r>
              <a:rPr lang="en-GB" b="1"/>
              <a:t>shift in investment towards the inclusive labour market</a:t>
            </a:r>
            <a:r>
              <a:rPr lang="en-GB"/>
              <a:t>. The transition to individual open labour market jobs remains </a:t>
            </a:r>
            <a:r>
              <a:rPr lang="en-GB" b="1"/>
              <a:t>modest</a:t>
            </a:r>
            <a:r>
              <a:rPr lang="en-GB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/>
              <a:t>For people with autism, intellectual disability or mental health condition, a </a:t>
            </a:r>
            <a:r>
              <a:rPr lang="en-GB" b="1"/>
              <a:t>shift towards individually matched jobs, with skilled in-work job coaching</a:t>
            </a:r>
            <a:r>
              <a:rPr lang="en-GB"/>
              <a:t>, has </a:t>
            </a:r>
            <a:r>
              <a:rPr lang="en-GB" b="1"/>
              <a:t>increased their options for employment and their outcomes</a:t>
            </a:r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78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0" y="706353"/>
            <a:ext cx="102234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  </a:t>
            </a:r>
            <a:endParaRPr lang="it-IT" sz="180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sz="180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sz="180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sz="180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sz="180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B708F15-ED3A-4BF0-B49A-8957ADC60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5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800"/>
              </a:spcAft>
              <a:buNone/>
            </a:pPr>
            <a:r>
              <a:rPr lang="it-IT" sz="3200"/>
              <a:t>Thank you for your attention!</a:t>
            </a:r>
          </a:p>
          <a:p>
            <a:pPr marL="0" indent="0" algn="ctr">
              <a:spcAft>
                <a:spcPts val="800"/>
              </a:spcAft>
              <a:buNone/>
            </a:pPr>
            <a:r>
              <a:rPr lang="it-IT" sz="3200"/>
              <a:t>Any questions?</a:t>
            </a:r>
            <a:endParaRPr lang="en-GB" sz="3200"/>
          </a:p>
        </p:txBody>
      </p:sp>
      <p:pic>
        <p:nvPicPr>
          <p:cNvPr id="6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9BF77CB1-CF63-4AEB-91B8-DC208EC31D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58" y="6243734"/>
            <a:ext cx="1740388" cy="3651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359900-836E-4F2D-9141-310CF2A922A1}"/>
              </a:ext>
            </a:extLst>
          </p:cNvPr>
          <p:cNvSpPr txBox="1"/>
          <p:nvPr/>
        </p:nvSpPr>
        <p:spPr>
          <a:xfrm>
            <a:off x="5040330" y="5740734"/>
            <a:ext cx="60977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ym typeface="Acumin Pro"/>
                <a:hlinkClick r:id="rId6"/>
              </a:rPr>
              <a:t>www.easpd.eu</a:t>
            </a:r>
            <a:endParaRPr lang="en-GB">
              <a:sym typeface="Acumin Pro"/>
            </a:endParaRPr>
          </a:p>
          <a:p>
            <a:r>
              <a:rPr lang="en-GB"/>
              <a:t>@easpdbrux</a:t>
            </a:r>
          </a:p>
          <a:p>
            <a:r>
              <a:rPr lang="en-GB"/>
              <a:t>@EASPD_Brussels</a:t>
            </a:r>
            <a:endParaRPr lang="en-GB">
              <a:sym typeface="Acumin Pro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859A670-B503-4396-AAF7-B3484D4768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794" y="3121431"/>
            <a:ext cx="1890412" cy="189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5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object 12"/>
          <p:cNvSpPr txBox="1"/>
          <p:nvPr/>
        </p:nvSpPr>
        <p:spPr>
          <a:xfrm>
            <a:off x="920764" y="880597"/>
            <a:ext cx="8644443" cy="764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indent="20320">
              <a:spcBef>
                <a:spcPts val="160"/>
              </a:spcBef>
              <a:defRPr sz="1500" spc="250">
                <a:solidFill>
                  <a:srgbClr val="008249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en-GB" sz="2400" b="1" spc="250">
                <a:solidFill>
                  <a:srgbClr val="008249"/>
                </a:solidFill>
                <a:latin typeface="Montserrat Regular"/>
              </a:rPr>
              <a:t>Research by Prof Steve Beyer for EASPD, </a:t>
            </a:r>
          </a:p>
          <a:p>
            <a:pPr indent="20320">
              <a:spcBef>
                <a:spcPts val="160"/>
              </a:spcBef>
              <a:defRPr sz="1500" spc="250">
                <a:solidFill>
                  <a:srgbClr val="008249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rPr lang="en-GB" sz="2400" b="1" spc="250">
                <a:solidFill>
                  <a:srgbClr val="008249"/>
                </a:solidFill>
                <a:latin typeface="Montserrat Regular"/>
              </a:rPr>
              <a:t>but not an EASPD Position!</a:t>
            </a:r>
            <a:endParaRPr sz="2400" b="1" spc="250">
              <a:solidFill>
                <a:srgbClr val="008249"/>
              </a:solidFill>
              <a:latin typeface="Montserrat Regular"/>
              <a:sym typeface="Calibri"/>
            </a:endParaRPr>
          </a:p>
        </p:txBody>
      </p:sp>
      <p:sp>
        <p:nvSpPr>
          <p:cNvPr id="85" name="Lorem ipsum dolor sit met, consectetur adipiscing elit, sed do eiusmod tempor incididunt ut labore et dolore magna liqua. Ut enim ad minim veniam, quis exercitation."/>
          <p:cNvSpPr txBox="1"/>
          <p:nvPr/>
        </p:nvSpPr>
        <p:spPr>
          <a:xfrm>
            <a:off x="1795935" y="1532613"/>
            <a:ext cx="9451961" cy="449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73149" tIns="73149" rIns="73149" bIns="73149">
            <a:spAutoFit/>
          </a:bodyPr>
          <a:lstStyle>
            <a:lvl1pPr>
              <a:lnSpc>
                <a:spcPct val="120000"/>
              </a:lnSpc>
              <a:defRPr sz="900">
                <a:latin typeface="Acumin Pro Light"/>
                <a:ea typeface="Acumin Pro Light"/>
                <a:cs typeface="Acumin Pro Light"/>
                <a:sym typeface="Acumin Pro Light"/>
              </a:defRPr>
            </a:lvl1pPr>
          </a:lstStyle>
          <a:p>
            <a:pPr fontAlgn="base"/>
            <a:endParaRPr lang="en-US" sz="1800" b="0" i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708" y="393821"/>
            <a:ext cx="956613" cy="416358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5978414"/>
            <a:ext cx="4011333" cy="952139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Lorem ipsum dolor sit met, consectetur adipiscing elit, sed do eiusmod tempor incididunt ut labore et dolore magna liqua. Ut enim ad minim veniam, quis exercitation.">
            <a:extLst>
              <a:ext uri="{FF2B5EF4-FFF2-40B4-BE49-F238E27FC236}">
                <a16:creationId xmlns:a16="http://schemas.microsoft.com/office/drawing/2014/main" id="{5BF5AE99-5C5B-40C9-9571-1F7718672A8B}"/>
              </a:ext>
            </a:extLst>
          </p:cNvPr>
          <p:cNvSpPr txBox="1"/>
          <p:nvPr/>
        </p:nvSpPr>
        <p:spPr>
          <a:xfrm>
            <a:off x="920764" y="5921264"/>
            <a:ext cx="3760965" cy="3959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73149" tIns="73149" rIns="73149" bIns="73149">
            <a:spAutoFit/>
          </a:bodyPr>
          <a:lstStyle>
            <a:lvl1pPr>
              <a:lnSpc>
                <a:spcPct val="120000"/>
              </a:lnSpc>
              <a:defRPr sz="900">
                <a:latin typeface="Acumin Pro Light"/>
                <a:ea typeface="Acumin Pro Light"/>
                <a:cs typeface="Acumin Pro Light"/>
                <a:sym typeface="Acumin Pro Light"/>
              </a:defRPr>
            </a:lvl1pPr>
          </a:lstStyle>
          <a:p>
            <a:endParaRPr lang="en-GB" sz="1440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2234B1-8798-4331-BDFF-F92CC20F4557}"/>
              </a:ext>
            </a:extLst>
          </p:cNvPr>
          <p:cNvSpPr txBox="1"/>
          <p:nvPr/>
        </p:nvSpPr>
        <p:spPr>
          <a:xfrm>
            <a:off x="1708642" y="1881526"/>
            <a:ext cx="921306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000">
                <a:latin typeface="Calibri" panose="020F0502020204030204" pitchFamily="34" charset="0"/>
                <a:ea typeface="Calibri" panose="020F0502020204030204" pitchFamily="34" charset="0"/>
              </a:rPr>
              <a:t>Literature Review: 12.373 articles, active labour market programmes, focusing on persons with a disability and case study reports from EASPD members from Germany, Spain, Greece, Austria and the UK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en-GB" sz="2000">
              <a:latin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403350" algn="l"/>
              </a:tabLst>
            </a:pPr>
            <a:r>
              <a:rPr lang="en-GB" sz="2000">
                <a:latin typeface="Calibri" panose="020F0502020204030204" pitchFamily="34" charset="0"/>
              </a:rPr>
              <a:t>Some of the Models identified: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03350" algn="l"/>
              </a:tabLst>
            </a:pP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Enterprise</a:t>
            </a:r>
            <a:r>
              <a:rPr lang="en-GB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Social Firms/Inclusive Enterprises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03350" algn="l"/>
              </a:tabLst>
            </a:pP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Sheltered Employment/Occupation Centres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03350" algn="l"/>
              </a:tabLst>
            </a:pPr>
            <a:r>
              <a:rPr lang="en-GB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Supported Employment &amp; Individual Placement with Support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03350" algn="l"/>
              </a:tabLst>
            </a:pP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Supported Apprenticeships &amp; Internships</a:t>
            </a:r>
          </a:p>
          <a:p>
            <a:pPr marL="285750" marR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403350" algn="l"/>
              </a:tabLst>
            </a:pP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403350" algn="l"/>
              </a:tabLst>
            </a:pPr>
            <a:r>
              <a:rPr lang="en-GB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 Economy make up most of these Models!</a:t>
            </a: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GB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1AE59ED7-350E-4461-A75F-8BE9FB89CAD5}"/>
              </a:ext>
            </a:extLst>
          </p:cNvPr>
          <p:cNvSpPr/>
          <p:nvPr/>
        </p:nvSpPr>
        <p:spPr>
          <a:xfrm rot="16200000">
            <a:off x="1067470" y="2147305"/>
            <a:ext cx="369334" cy="591320"/>
          </a:xfrm>
          <a:prstGeom prst="downArrow">
            <a:avLst/>
          </a:prstGeom>
          <a:solidFill>
            <a:srgbClr val="E39D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A936676-680D-4AF9-9D8F-C620AA9385F7}"/>
              </a:ext>
            </a:extLst>
          </p:cNvPr>
          <p:cNvSpPr/>
          <p:nvPr/>
        </p:nvSpPr>
        <p:spPr>
          <a:xfrm rot="16200000">
            <a:off x="1103734" y="4348710"/>
            <a:ext cx="369334" cy="591320"/>
          </a:xfrm>
          <a:prstGeom prst="downArrow">
            <a:avLst/>
          </a:prstGeom>
          <a:solidFill>
            <a:srgbClr val="1880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B494A1A0-8B54-4E71-A063-7F04E08CA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32" y="6329441"/>
            <a:ext cx="1740388" cy="36512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042" y="1459216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Sheltered Employment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DB535-C2A7-4F6A-A7D2-893236867448}"/>
              </a:ext>
            </a:extLst>
          </p:cNvPr>
          <p:cNvSpPr txBox="1"/>
          <p:nvPr/>
        </p:nvSpPr>
        <p:spPr>
          <a:xfrm>
            <a:off x="822581" y="1975585"/>
            <a:ext cx="107473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/>
              <a:t>Sheltered workshops can be placed on this spectrum ranging; </a:t>
            </a:r>
            <a:r>
              <a:rPr lang="en-GB" sz="1800" i="1"/>
              <a:t>Intermediary focus, ‘traditional’ programme</a:t>
            </a:r>
            <a:r>
              <a:rPr lang="en-GB" sz="1800"/>
              <a:t> (traditional largely on-site work) to </a:t>
            </a:r>
            <a:r>
              <a:rPr lang="en-GB" sz="1800" i="1"/>
              <a:t>Strong focus, with significant transition rates</a:t>
            </a:r>
            <a:r>
              <a:rPr lang="en-GB" sz="1800"/>
              <a:t> (transitional models, with a strong focus on moving people into the open labour market.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/>
              <a:t>Still predominant model in many countries</a:t>
            </a:r>
            <a:endParaRPr lang="en-GB" sz="1800"/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A138289E-A658-412D-B298-009C559B2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043" y="3279816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Occupation </a:t>
            </a:r>
            <a:r>
              <a:rPr lang="en-US" sz="2400" b="1" spc="480" err="1">
                <a:solidFill>
                  <a:srgbClr val="188047"/>
                </a:solidFill>
                <a:latin typeface="Montserrat Regular"/>
              </a:rPr>
              <a:t>Centres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sp>
        <p:nvSpPr>
          <p:cNvPr id="14" name="CasellaDiTesto 5">
            <a:extLst>
              <a:ext uri="{FF2B5EF4-FFF2-40B4-BE49-F238E27FC236}">
                <a16:creationId xmlns:a16="http://schemas.microsoft.com/office/drawing/2014/main" id="{D40E354F-E0A0-48E7-BB73-A9EE36011CC9}"/>
              </a:ext>
            </a:extLst>
          </p:cNvPr>
          <p:cNvSpPr txBox="1"/>
          <p:nvPr/>
        </p:nvSpPr>
        <p:spPr>
          <a:xfrm>
            <a:off x="822581" y="3796185"/>
            <a:ext cx="1074737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/>
              <a:t>Having a work occupational focus, but with wider goals than paid employment and income generation. These may be health or therapeutically related.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800"/>
              <a:t>The status of people may vary legally: welfare benefit recipients, trainees,  patients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3128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09" y="1145278"/>
            <a:ext cx="102234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Sheltered Employment &amp; Occupation </a:t>
            </a:r>
            <a:r>
              <a:rPr lang="en-US" sz="2400" b="1" spc="480" err="1">
                <a:solidFill>
                  <a:srgbClr val="188047"/>
                </a:solidFill>
                <a:latin typeface="Montserrat Regular"/>
              </a:rPr>
              <a:t>Centres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graphicFrame>
        <p:nvGraphicFramePr>
          <p:cNvPr id="8" name="Diagramma 4">
            <a:extLst>
              <a:ext uri="{FF2B5EF4-FFF2-40B4-BE49-F238E27FC236}">
                <a16:creationId xmlns:a16="http://schemas.microsoft.com/office/drawing/2014/main" id="{DCF05A1F-1620-4D88-A09E-459BA7B7859C}"/>
              </a:ext>
            </a:extLst>
          </p:cNvPr>
          <p:cNvGraphicFramePr/>
          <p:nvPr/>
        </p:nvGraphicFramePr>
        <p:xfrm>
          <a:off x="3050395" y="2112131"/>
          <a:ext cx="8319023" cy="395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BF1C1F-8DC1-4514-8C1A-E9824B99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953140"/>
              </p:ext>
            </p:extLst>
          </p:nvPr>
        </p:nvGraphicFramePr>
        <p:xfrm>
          <a:off x="1146269" y="2279078"/>
          <a:ext cx="9899462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731">
                  <a:extLst>
                    <a:ext uri="{9D8B030D-6E8A-4147-A177-3AD203B41FA5}">
                      <a16:colId xmlns:a16="http://schemas.microsoft.com/office/drawing/2014/main" val="2033566612"/>
                    </a:ext>
                  </a:extLst>
                </a:gridCol>
                <a:gridCol w="4949731">
                  <a:extLst>
                    <a:ext uri="{9D8B030D-6E8A-4147-A177-3AD203B41FA5}">
                      <a16:colId xmlns:a16="http://schemas.microsoft.com/office/drawing/2014/main" val="496321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83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Provide services for a significant N° Persons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provide legal pay greater than local welfare benefits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provide stable employment across lifespan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deliver work adapted to the person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Achieve social goals: friendships, relieving carer supervision,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Low transition into open labour market (where that is a goal)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Relatively low wages &amp; social protections (some workers don’t have employee status)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Relatively high-cost model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offer poor range of work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Some businesses mainly target higher skill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31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92" y="1280793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Supported Employment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DB535-C2A7-4F6A-A7D2-893236867448}"/>
              </a:ext>
            </a:extLst>
          </p:cNvPr>
          <p:cNvSpPr txBox="1"/>
          <p:nvPr/>
        </p:nvSpPr>
        <p:spPr>
          <a:xfrm>
            <a:off x="722312" y="1807107"/>
            <a:ext cx="10747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/>
              <a:t>Paid work where individuals receive going rate for the job, with same wages, terms and conditions as other employees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/>
              <a:t>Job matched to person, in ordinary businesses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800"/>
              <a:t>Employees receive on-the-job and ongoing support from a Job Coach or an equivalent role</a:t>
            </a:r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A138289E-A658-412D-B298-009C559B2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93" y="3814998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Individual Placement and Support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sp>
        <p:nvSpPr>
          <p:cNvPr id="14" name="CasellaDiTesto 5">
            <a:extLst>
              <a:ext uri="{FF2B5EF4-FFF2-40B4-BE49-F238E27FC236}">
                <a16:creationId xmlns:a16="http://schemas.microsoft.com/office/drawing/2014/main" id="{D40E354F-E0A0-48E7-BB73-A9EE36011CC9}"/>
              </a:ext>
            </a:extLst>
          </p:cNvPr>
          <p:cNvSpPr txBox="1"/>
          <p:nvPr/>
        </p:nvSpPr>
        <p:spPr>
          <a:xfrm>
            <a:off x="755650" y="4450728"/>
            <a:ext cx="10747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/>
              <a:t>IPS supports people with severe mental health difficulties into employment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/>
              <a:t>It involves intensive, individual support, a rapid job search followed by placement in paid employment, and time-unlimited support in and out of the workplace for both the employee and the employer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3447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56" y="863764"/>
            <a:ext cx="102234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Supported Employment &amp; Individual Placement and Support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BF1C1F-8DC1-4514-8C1A-E9824B99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85106"/>
              </p:ext>
            </p:extLst>
          </p:nvPr>
        </p:nvGraphicFramePr>
        <p:xfrm>
          <a:off x="1146269" y="2205048"/>
          <a:ext cx="989946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731">
                  <a:extLst>
                    <a:ext uri="{9D8B030D-6E8A-4147-A177-3AD203B41FA5}">
                      <a16:colId xmlns:a16="http://schemas.microsoft.com/office/drawing/2014/main" val="2033566612"/>
                    </a:ext>
                  </a:extLst>
                </a:gridCol>
                <a:gridCol w="4949731">
                  <a:extLst>
                    <a:ext uri="{9D8B030D-6E8A-4147-A177-3AD203B41FA5}">
                      <a16:colId xmlns:a16="http://schemas.microsoft.com/office/drawing/2014/main" val="496321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83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produce higher employment rates for some people with a disability (intellectual, mental health, autism)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Costs are favourable compared to other models due to “train &amp; fade”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Wage rates can be higher than other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Supported Employment works across a range of client groups and condition severities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Its availability and scale still varies across EU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Funding can be too short term, leading to resistance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Initial costs can be higher than other models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Consistent delivery of quality outcomes at scale requires skill and attention to wide range issues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Success is reliant on benefit systems (benefit trap)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Social integration can be lower than other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18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452" y="1221848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Social Firms/Inclusive Enterprises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DB535-C2A7-4F6A-A7D2-893236867448}"/>
              </a:ext>
            </a:extLst>
          </p:cNvPr>
          <p:cNvSpPr txBox="1"/>
          <p:nvPr/>
        </p:nvSpPr>
        <p:spPr>
          <a:xfrm>
            <a:off x="722312" y="2137850"/>
            <a:ext cx="1074737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/>
              <a:t>Provide goods, services, and livelihoods hiring people with disabilities as equal workers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/>
              <a:t>They engage people in the value chain of companies as suppliers, distributors, and retailers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/>
              <a:t>Between 30%-80% of the workforce will be people with a disability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/>
              <a:t>People are paid at legally mandated salaries and receive long-term contracts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80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800"/>
              <a:t>Structured as a for-profit or non-profit organisation and may take a number of forms</a:t>
            </a:r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016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57" y="843677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Social Firms/Inclusive Enterprises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31946156-5A68-4EBA-A4E8-8BC04D7A27AD}"/>
              </a:ext>
            </a:extLst>
          </p:cNvPr>
          <p:cNvGraphicFramePr/>
          <p:nvPr/>
        </p:nvGraphicFramePr>
        <p:xfrm>
          <a:off x="688975" y="1331315"/>
          <a:ext cx="9617076" cy="482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BF1C1F-8DC1-4514-8C1A-E9824B99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53629"/>
              </p:ext>
            </p:extLst>
          </p:nvPr>
        </p:nvGraphicFramePr>
        <p:xfrm>
          <a:off x="1146269" y="1813334"/>
          <a:ext cx="9899462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731">
                  <a:extLst>
                    <a:ext uri="{9D8B030D-6E8A-4147-A177-3AD203B41FA5}">
                      <a16:colId xmlns:a16="http://schemas.microsoft.com/office/drawing/2014/main" val="2033566612"/>
                    </a:ext>
                  </a:extLst>
                </a:gridCol>
                <a:gridCol w="4949731">
                  <a:extLst>
                    <a:ext uri="{9D8B030D-6E8A-4147-A177-3AD203B41FA5}">
                      <a16:colId xmlns:a16="http://schemas.microsoft.com/office/drawing/2014/main" val="4963219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83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At best, provide normal jobs with regular contracts &amp; wages for persons with disabilities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Delivers valued services &amp; products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Non-disabled people are also employed, creating inclusion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Participant can be attracted to the ethos of the organisation, esp. co-operatives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Flexibility and ethos can help ppl who have a large range of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In some countries, sector is poorly supported &amp; resourced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Cost-benefits are not always delivered until a business is fully mature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Private sector receives the same subsidies as 3</a:t>
                      </a:r>
                      <a:r>
                        <a:rPr lang="en-GB" baseline="30000"/>
                        <a:t>rd</a:t>
                      </a:r>
                      <a:r>
                        <a:rPr lang="en-GB"/>
                        <a:t> sector; although main objective can be different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Some organisations (esp. private) hire people with lower levels of disability, potentially weakening its impact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Questions around re-branding of sheltered employment (?)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745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327285AC-FBBD-4601-868E-662F0E40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709" y="0"/>
            <a:ext cx="2701870" cy="472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996ECD4F-CE37-494F-87B8-9CD746A63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67" y="6151647"/>
            <a:ext cx="4011333" cy="71325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BAE8D521-D119-4E43-A637-340CDDEE1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55" y="424694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Supported Apprenticeships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31946156-5A68-4EBA-A4E8-8BC04D7A27AD}"/>
              </a:ext>
            </a:extLst>
          </p:cNvPr>
          <p:cNvGraphicFramePr/>
          <p:nvPr/>
        </p:nvGraphicFramePr>
        <p:xfrm>
          <a:off x="688975" y="1331315"/>
          <a:ext cx="9617076" cy="4820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7E9DB535-C2A7-4F6A-A7D2-893236867448}"/>
              </a:ext>
            </a:extLst>
          </p:cNvPr>
          <p:cNvSpPr txBox="1"/>
          <p:nvPr/>
        </p:nvSpPr>
        <p:spPr>
          <a:xfrm>
            <a:off x="822581" y="842318"/>
            <a:ext cx="1074737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sz="1800"/>
              <a:t>In an apprenticeship, a disabled person would spend time between learning in an education establishment and training in a company. </a:t>
            </a:r>
          </a:p>
          <a:p>
            <a:pPr>
              <a:spcBef>
                <a:spcPts val="600"/>
              </a:spcBef>
            </a:pPr>
            <a:r>
              <a:rPr lang="en-GB" sz="1800"/>
              <a:t>The person will have a contract with the company and get paid for their work. </a:t>
            </a:r>
          </a:p>
          <a:p>
            <a:pPr>
              <a:spcBef>
                <a:spcPts val="600"/>
              </a:spcBef>
            </a:pPr>
            <a:r>
              <a:rPr lang="en-GB" sz="1800"/>
              <a:t>At the end, the person would receive a qualification and a longer-term contract</a:t>
            </a:r>
            <a:endParaRPr lang="en-US" sz="2000"/>
          </a:p>
        </p:txBody>
      </p:sp>
      <p:pic>
        <p:nvPicPr>
          <p:cNvPr id="11" name="Content Placeholder 7" descr="Text&#10;&#10;Description automatically generated">
            <a:extLst>
              <a:ext uri="{FF2B5EF4-FFF2-40B4-BE49-F238E27FC236}">
                <a16:creationId xmlns:a16="http://schemas.microsoft.com/office/drawing/2014/main" id="{859E27D6-DC4D-407B-B15E-D2112265F09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47" y="6325712"/>
            <a:ext cx="1740388" cy="365125"/>
          </a:xfrm>
          <a:prstGeom prst="rect">
            <a:avLst/>
          </a:prstGeom>
        </p:spPr>
      </p:pic>
      <p:sp>
        <p:nvSpPr>
          <p:cNvPr id="12" name="TextBox 5">
            <a:extLst>
              <a:ext uri="{FF2B5EF4-FFF2-40B4-BE49-F238E27FC236}">
                <a16:creationId xmlns:a16="http://schemas.microsoft.com/office/drawing/2014/main" id="{A138289E-A658-412D-B298-009C559B2A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55" y="2077209"/>
            <a:ext cx="10223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2400" b="1" spc="480">
                <a:solidFill>
                  <a:srgbClr val="188047"/>
                </a:solidFill>
                <a:latin typeface="Montserrat Regular"/>
              </a:rPr>
              <a:t>Supported Internships</a:t>
            </a:r>
            <a:endParaRPr lang="en-US" altLang="en-US" sz="2400" b="1" spc="480">
              <a:solidFill>
                <a:srgbClr val="D62132"/>
              </a:solidFill>
              <a:latin typeface="Montserrat Regular"/>
            </a:endParaRPr>
          </a:p>
        </p:txBody>
      </p:sp>
      <p:sp>
        <p:nvSpPr>
          <p:cNvPr id="14" name="CasellaDiTesto 5">
            <a:extLst>
              <a:ext uri="{FF2B5EF4-FFF2-40B4-BE49-F238E27FC236}">
                <a16:creationId xmlns:a16="http://schemas.microsoft.com/office/drawing/2014/main" id="{D40E354F-E0A0-48E7-BB73-A9EE36011CC9}"/>
              </a:ext>
            </a:extLst>
          </p:cNvPr>
          <p:cNvSpPr txBox="1"/>
          <p:nvPr/>
        </p:nvSpPr>
        <p:spPr>
          <a:xfrm>
            <a:off x="822582" y="2446725"/>
            <a:ext cx="107473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1800"/>
              <a:t>A course where a young disabled person spends time working in a host employer’s business, with regular out-reach educational input from a school or college</a:t>
            </a:r>
          </a:p>
          <a:p>
            <a:pPr>
              <a:spcBef>
                <a:spcPts val="0"/>
              </a:spcBef>
            </a:pPr>
            <a:r>
              <a:rPr lang="en-GB" sz="1800"/>
              <a:t>They may have job coach support while at work</a:t>
            </a:r>
          </a:p>
          <a:p>
            <a:pPr>
              <a:spcBef>
                <a:spcPts val="0"/>
              </a:spcBef>
            </a:pPr>
            <a:r>
              <a:rPr lang="en-GB" sz="1800"/>
              <a:t>They will gain a job at the end with their host employer or another business.</a:t>
            </a:r>
          </a:p>
          <a:p>
            <a:endParaRPr lang="en-US" sz="180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BF1C1F-8DC1-4514-8C1A-E9824B99A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03597"/>
              </p:ext>
            </p:extLst>
          </p:nvPr>
        </p:nvGraphicFramePr>
        <p:xfrm>
          <a:off x="1177247" y="3703202"/>
          <a:ext cx="9899462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731">
                  <a:extLst>
                    <a:ext uri="{9D8B030D-6E8A-4147-A177-3AD203B41FA5}">
                      <a16:colId xmlns:a16="http://schemas.microsoft.com/office/drawing/2014/main" val="2033566612"/>
                    </a:ext>
                  </a:extLst>
                </a:gridCol>
                <a:gridCol w="4949731">
                  <a:extLst>
                    <a:ext uri="{9D8B030D-6E8A-4147-A177-3AD203B41FA5}">
                      <a16:colId xmlns:a16="http://schemas.microsoft.com/office/drawing/2014/main" val="496321907"/>
                    </a:ext>
                  </a:extLst>
                </a:gridCol>
              </a:tblGrid>
              <a:tr h="290975">
                <a:tc>
                  <a:txBody>
                    <a:bodyPr/>
                    <a:lstStyle/>
                    <a:p>
                      <a:r>
                        <a:rPr lang="en-GB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Weaknesses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683838"/>
                  </a:ext>
                </a:extLst>
              </a:tr>
              <a:tr h="22241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Employment rates for interns can be higher than found generally for certain groups (intellectual disability, autism)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Opportunity for the development of skills needed in real jobs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help employers get good workers that know their work is difficult to fill jobs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Can be paid while they are in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Apprenticeships tend to have higher educational entry criteria and exclude some persons with disabilities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GB"/>
                        <a:t>Internships are dependent on funding of suitable staff, including job coaches and this is uncommon.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855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22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4e6542-4a28-464b-916a-ac287e1e15ef">
      <Terms xmlns="http://schemas.microsoft.com/office/infopath/2007/PartnerControls"/>
    </lcf76f155ced4ddcb4097134ff3c332f>
    <TaxCatchAll xmlns="cae8c1b8-3cee-434b-8da9-32960356a7d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3F4810AB72642817D07682898C628" ma:contentTypeVersion="16" ma:contentTypeDescription="Create a new document." ma:contentTypeScope="" ma:versionID="9c0d64fe8258fa2a9e70787961446e7a">
  <xsd:schema xmlns:xsd="http://www.w3.org/2001/XMLSchema" xmlns:xs="http://www.w3.org/2001/XMLSchema" xmlns:p="http://schemas.microsoft.com/office/2006/metadata/properties" xmlns:ns2="0b4e6542-4a28-464b-916a-ac287e1e15ef" xmlns:ns3="cae8c1b8-3cee-434b-8da9-32960356a7de" targetNamespace="http://schemas.microsoft.com/office/2006/metadata/properties" ma:root="true" ma:fieldsID="b6b411a29858ba1e9f700040674ccb11" ns2:_="" ns3:_="">
    <xsd:import namespace="0b4e6542-4a28-464b-916a-ac287e1e15ef"/>
    <xsd:import namespace="cae8c1b8-3cee-434b-8da9-32960356a7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e6542-4a28-464b-916a-ac287e1e15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f60ac6d-2d98-46b4-814c-7165044f02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8c1b8-3cee-434b-8da9-32960356a7d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d13aecc-10f9-435e-a0c0-6a8e69e4f875}" ma:internalName="TaxCatchAll" ma:showField="CatchAllData" ma:web="cae8c1b8-3cee-434b-8da9-32960356a7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C90F6A-6310-46F9-AEC8-69FE6830C6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CEE88D-E2CA-4317-92B3-AA9452B6771C}">
  <ds:schemaRefs>
    <ds:schemaRef ds:uri="0b4e6542-4a28-464b-916a-ac287e1e15ef"/>
    <ds:schemaRef ds:uri="cae8c1b8-3cee-434b-8da9-32960356a7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5156399-DB7D-4CC2-90FB-F2CB86C4FC61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The Opportunities and Barriers of Different Employment Models for Persons with Disabilities  EASPD Study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 Rollin</dc:creator>
  <cp:revision>1</cp:revision>
  <cp:lastPrinted>2021-04-11T21:42:52Z</cp:lastPrinted>
  <dcterms:created xsi:type="dcterms:W3CDTF">2020-04-14T08:30:32Z</dcterms:created>
  <dcterms:modified xsi:type="dcterms:W3CDTF">2022-05-04T14:44:00Z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0x0101008733F4810AB72642817D07682898C628</vt:lpwstr>
  </property>
  <property fmtid="{D5CDD505-2E9C-101B-9397-08002B2CF9AE}" pid="3" name="Order">
    <vt:r8>38526500</vt:r8>
  </property>
  <property fmtid="{D5CDD505-2E9C-101B-9397-08002B2CF9AE}" pid="4" name="ComplianceAssetId">
    <vt:lpwstr/>
  </property>
  <property fmtid="{D5CDD505-2E9C-101B-9397-08002B2CF9AE}" pid="5" name="MediaServiceImageTags">
    <vt:lpwstr/>
  </property>
</Properties>
</file>