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3" r:id="rId9"/>
    <p:sldId id="262" r:id="rId10"/>
    <p:sldId id="265" r:id="rId11"/>
    <p:sldId id="261" r:id="rId12"/>
    <p:sldId id="264" r:id="rId13"/>
    <p:sldId id="266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Josefin Sans Regular" panose="020B0604020202020204" charset="0"/>
      <p:regular r:id="rId19"/>
    </p:embeddedFont>
    <p:embeddedFont>
      <p:font typeface="Oswald" panose="00000500000000000000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thias.maucher@socialserviceseurope.e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:32014L002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c.europa.eu/growth/single-market/public-procurement/legal-rules-and-implementation/thresholds_e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:32014L002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:32014L002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uria.europa.eu/juris/document/document.jsf?text=&amp;docid=247053&amp;pageIndex=0&amp;doclang=EN&amp;mode=req&amp;dir=&amp;occ=first&amp;part=1&amp;cid=542695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uria.europa.eu/juris/fiche.jsf?id=C%3B436%3B20%3BRP%3B1%3BP%3B1%3BC2020%2F0436%2FJ&amp;language=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erviceseurope.eu/sse-statement-on-ec-guide-buying-socia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ocialserviceseurope.eu/_files/ugd/9f45fc_b16fe6f32c5d40f19cb98730899d9fc2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:32014L002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7038" y="5384293"/>
            <a:ext cx="9539745" cy="265671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3811223" y="0"/>
            <a:ext cx="4476777" cy="2170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0401" y="9559500"/>
            <a:ext cx="3152802" cy="66495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80643" y="2628257"/>
            <a:ext cx="6666491" cy="666646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035" r="-6938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788184" y="1281141"/>
            <a:ext cx="11870714" cy="243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Workshop 3</a:t>
            </a:r>
            <a:r>
              <a:rPr lang="en-GB" sz="7050" i="0" dirty="0">
                <a:solidFill>
                  <a:srgbClr val="2B2B2B"/>
                </a:solidFill>
                <a:effectLst/>
                <a:latin typeface="Oswald" panose="00000500000000000000" pitchFamily="2" charset="0"/>
              </a:rPr>
              <a:t>: Funding Quality?  </a:t>
            </a:r>
            <a:r>
              <a:rPr lang="en-GB" sz="7050" dirty="0">
                <a:solidFill>
                  <a:srgbClr val="2B2B2B"/>
                </a:solidFill>
                <a:latin typeface="Oswald" panose="00000500000000000000" pitchFamily="2" charset="0"/>
              </a:rPr>
              <a:t>I</a:t>
            </a:r>
            <a:r>
              <a:rPr lang="en-GB" sz="7050" i="0" dirty="0">
                <a:solidFill>
                  <a:srgbClr val="2B2B2B"/>
                </a:solidFill>
                <a:effectLst/>
                <a:latin typeface="Oswald" panose="00000500000000000000" pitchFamily="2" charset="0"/>
              </a:rPr>
              <a:t>dentifying promising practices</a:t>
            </a:r>
            <a:endParaRPr lang="en-US" sz="7050" dirty="0">
              <a:solidFill>
                <a:srgbClr val="000000"/>
              </a:solidFill>
              <a:latin typeface="Oswald" panose="00000500000000000000" pitchFamily="2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58424" y="2170819"/>
            <a:ext cx="7302805" cy="72098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87513" y="5934172"/>
            <a:ext cx="5765893" cy="665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Mathias Maucher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132834" y="9547824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74FC1F-E435-47E8-1423-864BEFE852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88" y="7713900"/>
            <a:ext cx="3969609" cy="106739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B28496C1-64F7-05B8-D9DE-1511EFE17CBD}"/>
              </a:ext>
            </a:extLst>
          </p:cNvPr>
          <p:cNvSpPr txBox="1"/>
          <p:nvPr/>
        </p:nvSpPr>
        <p:spPr>
          <a:xfrm>
            <a:off x="-21844" y="6705617"/>
            <a:ext cx="7061295" cy="613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Policy &amp; Project Coordinator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CD2BCBD7-0D8A-3E47-4F33-2FAD563074F0}"/>
              </a:ext>
            </a:extLst>
          </p:cNvPr>
          <p:cNvSpPr txBox="1"/>
          <p:nvPr/>
        </p:nvSpPr>
        <p:spPr>
          <a:xfrm>
            <a:off x="819008" y="4215951"/>
            <a:ext cx="7061294" cy="1375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6000" dirty="0">
                <a:solidFill>
                  <a:srgbClr val="000000"/>
                </a:solidFill>
                <a:latin typeface="Josefin Sans Regular"/>
              </a:rPr>
              <a:t>Public Procurement and Alternatives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BBB62B-BF41-7097-5DF3-1DC74DFD1E81}"/>
              </a:ext>
            </a:extLst>
          </p:cNvPr>
          <p:cNvSpPr txBox="1"/>
          <p:nvPr/>
        </p:nvSpPr>
        <p:spPr>
          <a:xfrm>
            <a:off x="4248570" y="5533104"/>
            <a:ext cx="9188244" cy="2790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800" dirty="0">
                <a:solidFill>
                  <a:srgbClr val="181818"/>
                </a:solidFill>
                <a:cs typeface="Trebuchet MS"/>
              </a:rPr>
              <a:t>In case of questions or comments please contact:</a:t>
            </a:r>
            <a:endParaRPr lang="en-GB" sz="2800" dirty="0"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endParaRPr lang="en-GB" sz="2800" dirty="0">
              <a:cs typeface="Trebuchet MS"/>
            </a:endParaRPr>
          </a:p>
          <a:p>
            <a:pPr marL="12700" marR="5080" algn="ctr">
              <a:lnSpc>
                <a:spcPct val="107100"/>
              </a:lnSpc>
            </a:pPr>
            <a:r>
              <a:rPr lang="en-GB" sz="2800" b="1" dirty="0">
                <a:solidFill>
                  <a:srgbClr val="181818"/>
                </a:solidFill>
                <a:cs typeface="Trebuchet MS"/>
              </a:rPr>
              <a:t>Mathias Maucher</a:t>
            </a:r>
          </a:p>
          <a:p>
            <a:pPr marL="12700" marR="5080" algn="ctr">
              <a:lnSpc>
                <a:spcPct val="107100"/>
              </a:lnSpc>
            </a:pPr>
            <a:r>
              <a:rPr lang="en-GB" sz="2800" dirty="0">
                <a:solidFill>
                  <a:srgbClr val="181818"/>
                </a:solidFill>
                <a:cs typeface="Trebuchet MS"/>
              </a:rPr>
              <a:t>Social Services Europe (SSE)</a:t>
            </a:r>
          </a:p>
          <a:p>
            <a:pPr marL="12700" marR="5080" algn="ctr">
              <a:lnSpc>
                <a:spcPct val="107100"/>
              </a:lnSpc>
            </a:pPr>
            <a:r>
              <a:rPr lang="en-GB" sz="2800" dirty="0">
                <a:solidFill>
                  <a:srgbClr val="181818"/>
                </a:solidFill>
                <a:cs typeface="Trebuchet MS"/>
              </a:rPr>
              <a:t>Policy &amp; Project Coordinator  </a:t>
            </a:r>
            <a:r>
              <a:rPr lang="en-GB" sz="2800" dirty="0">
                <a:solidFill>
                  <a:srgbClr val="181818"/>
                </a:solidFill>
                <a:cs typeface="Trebuchet MS"/>
                <a:hlinkClick r:id="rId3"/>
              </a:rPr>
              <a:t>mathias.maucher@socialserviceseurope.eu</a:t>
            </a:r>
            <a:endParaRPr lang="en-GB" sz="2800" dirty="0">
              <a:cs typeface="Trebuchet MS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3806E449-0C1A-5717-BAA5-5AFAF23D218F}"/>
              </a:ext>
            </a:extLst>
          </p:cNvPr>
          <p:cNvSpPr txBox="1">
            <a:spLocks/>
          </p:cNvSpPr>
          <p:nvPr/>
        </p:nvSpPr>
        <p:spPr>
          <a:xfrm>
            <a:off x="6092507" y="2269959"/>
            <a:ext cx="610298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7200" dirty="0">
                <a:solidFill>
                  <a:srgbClr val="181818"/>
                </a:solidFill>
                <a:latin typeface="Oswald" panose="00000500000000000000" pitchFamily="2" charset="0"/>
              </a:rPr>
              <a:t>Thank you for your attention!</a:t>
            </a:r>
            <a:endParaRPr lang="en-GB" sz="7200" dirty="0"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5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59258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EU Public Procurement Law &amp; Social Services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200" y="2794992"/>
            <a:ext cx="163068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>
                <a:latin typeface="+mn-lt"/>
              </a:rPr>
              <a:t>Public procurement</a:t>
            </a:r>
            <a:r>
              <a:rPr lang="en-GB" sz="2800" dirty="0">
                <a:latin typeface="+mn-lt"/>
              </a:rPr>
              <a:t>: A system where public authorities purchase goods, works and services on the (generally open) market (with provisions on “reserved contracts” for sheltered workshops in EU MS and at EU level)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latin typeface="+mn-lt"/>
              </a:rPr>
              <a:t>EU Public Procurement Legislation applies to our sector as </a:t>
            </a:r>
            <a:r>
              <a:rPr lang="en-GB" sz="2800" b="1" dirty="0">
                <a:latin typeface="+mn-lt"/>
              </a:rPr>
              <a:t>social service provision </a:t>
            </a:r>
            <a:r>
              <a:rPr lang="en-GB" sz="2800" dirty="0">
                <a:latin typeface="+mn-lt"/>
              </a:rPr>
              <a:t>(to be characterised </a:t>
            </a:r>
            <a:r>
              <a:rPr lang="en-GB" sz="2800" b="1" dirty="0">
                <a:latin typeface="+mn-lt"/>
              </a:rPr>
              <a:t>as a service of general economic interest/SGEI</a:t>
            </a:r>
            <a:r>
              <a:rPr lang="en-GB" sz="2800" dirty="0">
                <a:latin typeface="+mn-lt"/>
              </a:rPr>
              <a:t>)</a:t>
            </a:r>
            <a:r>
              <a:rPr lang="en-GB" sz="2800" b="1" dirty="0">
                <a:latin typeface="+mn-lt"/>
              </a:rPr>
              <a:t> - </a:t>
            </a:r>
            <a:r>
              <a:rPr lang="en-GB" sz="2800" dirty="0">
                <a:latin typeface="+mn-lt"/>
              </a:rPr>
              <a:t>according to EU Law - is an </a:t>
            </a:r>
            <a:r>
              <a:rPr lang="en-GB" sz="2800" b="1" dirty="0">
                <a:latin typeface="+mn-lt"/>
              </a:rPr>
              <a:t>economic activity</a:t>
            </a:r>
            <a:endParaRPr lang="en-GB" sz="28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latin typeface="+mn-lt"/>
              </a:rPr>
              <a:t>EU directive(s) on Public Procurement embed a number of </a:t>
            </a:r>
            <a:r>
              <a:rPr lang="en-GB" sz="2800" b="1" dirty="0">
                <a:latin typeface="+mn-lt"/>
              </a:rPr>
              <a:t>core principles of EU Law</a:t>
            </a:r>
            <a:r>
              <a:rPr lang="en-GB" sz="2800" dirty="0">
                <a:latin typeface="+mn-lt"/>
              </a:rPr>
              <a:t>: </a:t>
            </a:r>
            <a:r>
              <a:rPr lang="en-GB" sz="2800" b="1" dirty="0">
                <a:latin typeface="+mn-lt"/>
              </a:rPr>
              <a:t>equal treatment, non discrimination, proportionality, transparency (&amp; sound procedural management)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latin typeface="+mn-lt"/>
              </a:rPr>
              <a:t>Rules of </a:t>
            </a:r>
            <a:r>
              <a:rPr lang="en-GB" sz="2800" dirty="0">
                <a:latin typeface="+mn-lt"/>
                <a:hlinkClick r:id="rId3"/>
              </a:rPr>
              <a:t>Directive 2014/24/EU</a:t>
            </a:r>
            <a:r>
              <a:rPr lang="en-GB" sz="2800" dirty="0">
                <a:latin typeface="+mn-lt"/>
              </a:rPr>
              <a:t> are </a:t>
            </a:r>
            <a:r>
              <a:rPr lang="en-GB" sz="2800" b="1" dirty="0">
                <a:latin typeface="+mn-lt"/>
              </a:rPr>
              <a:t>transposed into national legislation </a:t>
            </a:r>
            <a:r>
              <a:rPr lang="en-GB" sz="2800" dirty="0">
                <a:latin typeface="+mn-lt"/>
              </a:rPr>
              <a:t>and apply to tenders that are worth more than a certain </a:t>
            </a:r>
            <a:r>
              <a:rPr lang="en-GB" sz="2800" dirty="0">
                <a:latin typeface="+mn-lt"/>
                <a:hlinkClick r:id="rId4"/>
              </a:rPr>
              <a:t>threshold – for social services</a:t>
            </a:r>
            <a:r>
              <a:rPr lang="en-GB" sz="2800" dirty="0">
                <a:latin typeface="+mn-lt"/>
              </a:rPr>
              <a:t>: 750,000€. Tenders with a lower value are regulated by national rules which must respect the general principles of EU law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/>
              <a:t>Special/”light” regime for award of contracts for social </a:t>
            </a:r>
            <a:r>
              <a:rPr lang="en-GB" sz="2800" dirty="0"/>
              <a:t>and other specific </a:t>
            </a:r>
            <a:r>
              <a:rPr lang="en-GB" sz="2800" b="1" dirty="0"/>
              <a:t>services</a:t>
            </a:r>
            <a:r>
              <a:rPr lang="en-GB" sz="2800" dirty="0"/>
              <a:t> (art. 74-77)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Provides more options to use </a:t>
            </a:r>
            <a:r>
              <a:rPr lang="en-GB" sz="2800" b="1" dirty="0"/>
              <a:t>socially responsible public procurement </a:t>
            </a:r>
            <a:r>
              <a:rPr lang="en-GB" sz="2800" dirty="0"/>
              <a:t>(SRPP) =&gt; political choices by public authorities and parliaments + DG GROW campaign and guidance: 1) </a:t>
            </a:r>
            <a:r>
              <a:rPr lang="en-GB" sz="2800" b="1" dirty="0"/>
              <a:t>Most Economically Advantageous Tender </a:t>
            </a:r>
            <a:r>
              <a:rPr lang="en-GB" sz="2800" dirty="0"/>
              <a:t>(MEAT) as option for awarding contracts, not only lowest price; 2) Possibility to include </a:t>
            </a:r>
            <a:r>
              <a:rPr lang="en-GB" sz="2800" b="1" dirty="0"/>
              <a:t>service quality criteria</a:t>
            </a:r>
            <a:r>
              <a:rPr lang="en-GB" sz="2800" dirty="0"/>
              <a:t>, </a:t>
            </a:r>
            <a:r>
              <a:rPr lang="en-GB" sz="2800" b="1" dirty="0"/>
              <a:t>compliance with labour law </a:t>
            </a:r>
            <a:r>
              <a:rPr lang="en-GB" sz="2800" dirty="0"/>
              <a:t>and </a:t>
            </a:r>
            <a:r>
              <a:rPr lang="en-GB" sz="2800" b="1" dirty="0"/>
              <a:t>respect of collective agreements</a:t>
            </a:r>
            <a:r>
              <a:rPr lang="en-GB" sz="2800" dirty="0"/>
              <a:t>, etc.; 3) </a:t>
            </a:r>
            <a:r>
              <a:rPr lang="en-GB" sz="2800" b="1" dirty="0"/>
              <a:t>Reserved markets </a:t>
            </a:r>
            <a:r>
              <a:rPr lang="en-GB" sz="2800" dirty="0"/>
              <a:t>(art. 20) for products and services linked to the employment of persons with disabilities or other vulnerabilities</a:t>
            </a:r>
            <a:endParaRPr lang="en-GB" sz="2800" dirty="0">
              <a:latin typeface="+mn-lt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302885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59258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EASPD WP “Alternative Models to PP”: Scoping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200" y="2794992"/>
            <a:ext cx="16306800" cy="6617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In &lt;=&gt; Out (1): Award of public contracts &lt;=&gt; 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Mere financing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 (e.g., by grants)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In &lt;=&gt; Out (2): Selective choice of a provider(s) by public authority &lt;=&gt; 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Services (potentially) provided by all authorised providers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 (basis: authorisations, licences, etc.; meeting pre-defined conditions; no quota systems or limits ex ante), 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based on decision/choice of user with legal entitlements 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(including “service voucher” or “personal budget”), 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e.g. 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sozialrechtliches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Dreiecksverhältnis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/social law triangular relationship, Germany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In &lt;=&gt; Out (3): Services provided against remuneration &lt;=&gt; Services delivered free of charge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/”mere reimbursement” of expenses incurred by authorised providers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e.g. Italy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, however, not covering staff costs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In &lt;=&gt; Out (4): Above &lt;=&gt; 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below threshold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 (= 750,000€, art. 7 &amp; 74) contract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In &lt;=&gt; Out (5): Public contracts &lt;=&gt; 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Public-private partnerships [in a broader sense] 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(as “hybrid alternative 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models”), e.g. co-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programmazione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 &amp; co-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progettzione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, Italy; 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entidades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 de 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iniciativa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 social &amp; 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contratos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reservados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 (art. 20)/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régimen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simplificado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 (art. 75 &amp; 76), Spain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Additional criterion in the case of PP: 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Respect for fundamental principles of EU law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, i.e. equal treatment, non-discrimination, transparency and proportionality – at least fully for above-threshold contracts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6336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59258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EASPD WP “Alternative Models to PP”: Germany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200" y="2705100"/>
            <a:ext cx="16306800" cy="6485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Germany: 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“social law triangular relationship”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sozialrechtliches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Dreiecksverhältnis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) = 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 specific contractual relationships in a triangle of government/public authority, private (commercial or not-for-profit) services provider and user entitled to support; direct contractual relationship between service provider and user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National/regional legislators not obliged to organise social services via public contracts, with exceptions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Authorisation/licencing systems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Zulassungsysteme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All service providers meeting certain requirements have an entitlement to authorisation/accreditation in which only the service users – having an individual legal entitlement – selects the service provider 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(= Wunsch- und 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Wahlrecht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) which, in turn has certain leeway in offering services/service packages 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No selection decision by public authority of a provider/no attribution of users by them to a specific provider and no remunerated exchange contract of public authority directly with provider (they are concluding a service agreement with the beneficiary directly)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Funding/financing model: Grants 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Föderungsfinanzierungsmodell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) 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=&gt; 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No contractual relationship between public contracting entity and social service provider subject to </a:t>
            </a:r>
            <a:r>
              <a:rPr lang="en-GB" sz="2800" b="1" dirty="0">
                <a:latin typeface="+mn-lt"/>
                <a:hlinkClick r:id="rId3"/>
              </a:rPr>
              <a:t>Directive 2014/24/EU</a:t>
            </a:r>
            <a:endParaRPr lang="en-GB" sz="2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274663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59258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EASPD WP “Alternative Models to PP”: Italy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200" y="2705100"/>
            <a:ext cx="16306800" cy="704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Italy: 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Code of Third Sector 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Codice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 del 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Terzo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Settore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) (2017), structuring legislation relevant for not-for-profit entities, introduces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co-programming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co-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programmazione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) =&gt; 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participative and shared administrative procedure mapping needs and related necessary actions, implementation procedures and available resources, based on contracts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 – 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“provided that this proves to be more favourable than resorting to the market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”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project co-development 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GB" sz="2800" i="1" dirty="0">
                <a:solidFill>
                  <a:srgbClr val="000000"/>
                </a:solidFill>
                <a:cs typeface="Arial" panose="020B0604020202020204" pitchFamily="34" charset="0"/>
              </a:rPr>
              <a:t>co-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progettzione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) =&gt; 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implementation of pre-defined projects through shared human and capital resources based on a contract &amp; accreditation 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GB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accreditamento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) =&gt; identification of third sector organisations with whom the project development partnership will be activated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Rationale behind partnership models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Pivotal role played by third sector organisations in society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Synergies from partnership for better outcomes for people in need 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=&gt; Recognition by Italian Constitutional Court (2020) &lt;=&gt; Opinions of Italian Council of State (2018)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Directly awarded contracts for emergency ambulance transport services (only) with accredited voluntary organisations 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if ensuring criteria of solidarity, social utility and economic efficiency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275710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63068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EASPD WP “Alternative Models to PP”: Debates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200" y="2628900"/>
            <a:ext cx="16306800" cy="6946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Netherlands: Political discussions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2018: Legislative proposal 1 amending Public Procurement Act to exempt social services from any procurement obligation currently pending in Dutch Parliament (since 01.04.19)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11/2019: Legislative proposal 2 by Dutch Minister of Health to simplify public procurement in the field of social services (preferred option: exemption; not seen possible, as Dutch Public Procurement Act based on PPD) =&gt; Amendment of Youth Care Act and Social Support Act (requiring the use of MEAT) allowing contracting authorities to focus more on content that on procedures; 19.04.22: DRAFT proposal passing Parliament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Evidence: Monitor Deloitte “Study on regulatory burden and level of cross-border dimension of public procurement of social health services” (04/20)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latin typeface="+mn-lt"/>
                <a:hlinkClick r:id="rId3"/>
              </a:rPr>
              <a:t>Directive 2014/24/EU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 implying time-consuming and costly procedures =&gt; ineffectiveness &amp; inefficiency + regulatory burden disproportionate (for public authorities &amp; service providers)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Cross-border dimension in EU (2016-2018) for home care and youth care/welfare: 0,5% (foreign provider winning at least 1 lot) / 0% (winning the majority of lots)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357141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63068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Legal Disputes: ECJ &amp; EFTA Court Cases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200" y="2794992"/>
            <a:ext cx="16306800" cy="7305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Spain: ECJ rulings on reserved contracts for sheltered workshops and personal assistance services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ECJ Ruling 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en-GB" sz="28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6 October 2021) in </a:t>
            </a:r>
            <a:r>
              <a:rPr lang="en-GB" sz="2800" u="sng" dirty="0">
                <a:solidFill>
                  <a:srgbClr val="1155CC"/>
                </a:solidFill>
                <a:effectLst/>
                <a:ea typeface="Times New Roman" panose="02020603050405020304" pitchFamily="18" charset="0"/>
                <a:hlinkClick r:id="rId3"/>
              </a:rPr>
              <a:t>Case C‑598/19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CONACEE </a:t>
            </a:r>
            <a:r>
              <a:rPr lang="en-GB" sz="28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on the </a:t>
            </a:r>
            <a:r>
              <a:rPr lang="en-GB" sz="2800" dirty="0">
                <a:solidFill>
                  <a:srgbClr val="202124"/>
                </a:solidFill>
                <a:effectLst/>
                <a:ea typeface="Times New Roman" panose="02020603050405020304" pitchFamily="18" charset="0"/>
              </a:rPr>
              <a:t>use of public procurement and national legislation reserving the right to participate in certain public procurement procedures for social initiatives special employment centres =&gt; 1) 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 is apparent from the 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national legislation 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that the 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purpose of a special employment centre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whether a social or business initiative, is to provide paid employment for disabled persons and is regarded 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 a means of including as many of those people as possible in regular employment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and, second, that 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at least 70% of the employees of special employment centres are disabled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2)</a:t>
            </a:r>
            <a:r>
              <a:rPr lang="en-GB" sz="2800" dirty="0">
                <a:solidFill>
                  <a:srgbClr val="202124"/>
                </a:solidFill>
                <a:effectLst/>
                <a:ea typeface="Times New Roman" panose="02020603050405020304" pitchFamily="18" charset="0"/>
              </a:rPr>
              <a:t> If 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social initiative special employment centres, on account of their particular characteristics, are in a position to 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implement more effectively the social integration objective pursued by Article 20(1) of Directive 2014/24/EU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 this could 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objectively justify a difference in treatment with respect to business initiative special employment centres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800" dirty="0">
              <a:solidFill>
                <a:srgbClr val="202124"/>
              </a:solidFill>
              <a:effectLst/>
              <a:ea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202124"/>
                </a:solidFill>
                <a:ea typeface="Times New Roman" panose="02020603050405020304" pitchFamily="18" charset="0"/>
              </a:rPr>
              <a:t>ECJ Ruling </a:t>
            </a:r>
            <a:r>
              <a:rPr lang="en-GB" sz="28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(14 July 2022) </a:t>
            </a:r>
            <a:r>
              <a:rPr lang="en-GB" sz="2800" dirty="0">
                <a:solidFill>
                  <a:srgbClr val="202124"/>
                </a:solidFill>
                <a:ea typeface="Times New Roman" panose="02020603050405020304" pitchFamily="18" charset="0"/>
              </a:rPr>
              <a:t>in </a:t>
            </a:r>
            <a:r>
              <a:rPr lang="en-GB" sz="2800" u="sng" dirty="0">
                <a:solidFill>
                  <a:srgbClr val="1155CC"/>
                </a:solidFill>
                <a:effectLst/>
                <a:ea typeface="Times New Roman" panose="02020603050405020304" pitchFamily="18" charset="0"/>
              </a:rPr>
              <a:t>Case </a:t>
            </a:r>
            <a:r>
              <a:rPr lang="en-GB" sz="2800" u="sng" dirty="0">
                <a:solidFill>
                  <a:srgbClr val="1155CC"/>
                </a:solidFill>
                <a:effectLst/>
                <a:ea typeface="Times New Roman" panose="02020603050405020304" pitchFamily="18" charset="0"/>
                <a:hlinkClick r:id="rId4"/>
              </a:rPr>
              <a:t>C‑436/20</a:t>
            </a:r>
            <a:r>
              <a:rPr lang="en-GB" sz="28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ASADE on the </a:t>
            </a:r>
            <a:r>
              <a:rPr lang="en-GB" sz="2800" b="1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provision of services in the form of personal assistance</a:t>
            </a:r>
            <a:r>
              <a:rPr lang="en-GB" sz="28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, exclusion of profit-making operators and location of the entity as selection criteria</a:t>
            </a:r>
            <a:endParaRPr lang="en-GB" sz="2800" dirty="0">
              <a:solidFill>
                <a:srgbClr val="202124"/>
              </a:solidFill>
              <a:ea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Norway: 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Provisions in Norwegian legislation on providers of elderly care services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 =&gt; EFTA Court Case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217797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59258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EASPD WP “Alternative Models to PP”: Evidence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200" y="2552700"/>
            <a:ext cx="16306800" cy="7254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Reflections on the 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relationship between EU social policy objectives and the use of public procurement</a:t>
            </a:r>
          </a:p>
          <a:p>
            <a:pPr indent="-18000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    =&gt; Is 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public procurement the right instrument to implement quality assurance frameworks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, such as, e.g., the </a:t>
            </a:r>
          </a:p>
          <a:p>
            <a:pPr indent="-18000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          European Voluntary Quality Framework for Social Services of General Interest (2010)? Primarily NO!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Freedom of choice of provider by user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: 1) selection and award criteria (and thus indirectly also quality criteria) set by public authorities and 2) if selection by public authority if only one provider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Person-centred services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: public procurement not allowing for 1) co-production of services and 2) for negotiations between public authority and provider on new/changing demands/needs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Respect for user rights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: 1) rigidity and complexity of public procurement procedures and 2) non-representation of users at the stage of the selection and/or award of contracts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Participation and empowerment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: emphasis on 1) costs and 2) standardisable services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Partnership</a:t>
            </a:r>
            <a:r>
              <a:rPr lang="en-GB" sz="2800">
                <a:solidFill>
                  <a:srgbClr val="000000"/>
                </a:solidFill>
                <a:cs typeface="Arial" panose="020B0604020202020204" pitchFamily="34" charset="0"/>
              </a:rPr>
              <a:t>: buyer-supplier-type 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relationship =&gt; [financial &amp; political] dependency structures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SSE Statement on the EC Guide/Commission Notice “Buying Social – a guide to taking account of social considerations in public procurement (2nd edition)”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, Brussels, 26.05.21, C(2021)3573 final</a:t>
            </a:r>
            <a:b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(6 December 2021) =&gt;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ea typeface="Times New Roman" panose="02020603050405020304" pitchFamily="18" charset="0"/>
                <a:hlinkClick r:id="rId3"/>
              </a:rPr>
              <a:t>article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&amp; </a:t>
            </a:r>
            <a:r>
              <a:rPr lang="en-GB" sz="2800" dirty="0">
                <a:effectLst/>
                <a:ea typeface="Times New Roman" panose="02020603050405020304" pitchFamily="18" charset="0"/>
                <a:hlinkClick r:id="rId4"/>
              </a:rPr>
              <a:t>document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endParaRPr lang="en-GB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253081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60782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EASPD WP “Alternative Models to PP”: Questions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200" y="2705100"/>
            <a:ext cx="16306800" cy="6946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Possible questions to participants 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to get more knowledge, to share experiences, to make proposals, etc.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Existence 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of alternative models focusing on partnership and cooperation 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between not-for profit/social economy providers of social services and competent public authorities (local/regional/national level?)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Are those 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alternative models sector specific 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(e.g. disability services; labour market inclusion/integration services, including by PES) 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or do they exists across the different sub-sectors of social services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Experiences with use of public procurement vs. alternative models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, e.g., in view of service quality achieved, staffing levels, pay and working conditions of staff, user involvement, quality of life for users, possibility to deliver services taking account of individual needs/person-centred services, flexibility to adapt contracts to new/changed needs, possibility to do service innovation 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Transposition of special/”light” regime 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included in </a:t>
            </a:r>
            <a:r>
              <a:rPr lang="en-GB" sz="2800" dirty="0">
                <a:latin typeface="+mn-lt"/>
              </a:rPr>
              <a:t>of </a:t>
            </a:r>
            <a:r>
              <a:rPr lang="en-GB" sz="2800" dirty="0">
                <a:latin typeface="+mn-lt"/>
                <a:hlinkClick r:id="rId3"/>
              </a:rPr>
              <a:t>Directive 2014/24/EU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 for (</a:t>
            </a:r>
            <a:r>
              <a:rPr lang="en-GB" sz="2800" dirty="0" err="1">
                <a:solidFill>
                  <a:srgbClr val="000000"/>
                </a:solidFill>
                <a:cs typeface="Arial" panose="020B0604020202020204" pitchFamily="34" charset="0"/>
              </a:rPr>
              <a:t>i.a.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) social services </a:t>
            </a: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into national legislatio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n in your country? Does this have any positive/negative impact?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000000"/>
                </a:solidFill>
                <a:cs typeface="Arial" panose="020B0604020202020204" pitchFamily="34" charset="0"/>
              </a:rPr>
              <a:t>Relevance of alternative procedures 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offered by in </a:t>
            </a:r>
            <a:r>
              <a:rPr lang="en-GB" sz="2800" dirty="0">
                <a:latin typeface="+mn-lt"/>
                <a:hlinkClick r:id="rId3"/>
              </a:rPr>
              <a:t>Directive 2014/24/EU</a:t>
            </a:r>
            <a:r>
              <a:rPr lang="en-GB" sz="2800" dirty="0">
                <a:solidFill>
                  <a:srgbClr val="000000"/>
                </a:solidFill>
                <a:cs typeface="Arial" panose="020B0604020202020204" pitchFamily="34" charset="0"/>
              </a:rPr>
              <a:t> – e.g., competitive procedure with negotiation (art. 29), competitive dialogue (art. 30), innovation partnership (art. 31), use of negotiated procedure without prior publication (art. 32) – or of models outside its scope (e.g., open house contracts)?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3822476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Create a new document." ma:contentTypeScope="" ma:versionID="9c0d64fe8258fa2a9e70787961446e7a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b6b411a29858ba1e9f700040674ccb11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Props1.xml><?xml version="1.0" encoding="utf-8"?>
<ds:datastoreItem xmlns:ds="http://schemas.openxmlformats.org/officeDocument/2006/customXml" ds:itemID="{0F68BDFC-09CA-4AD4-BF3F-0C35834347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e6542-4a28-464b-916a-ac287e1e15ef"/>
    <ds:schemaRef ds:uri="cae8c1b8-3cee-434b-8da9-32960356a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0B26AE-3FC6-413F-B678-1814AA6504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0EF20D-D7FD-407D-8305-5480B1D71A7D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0b4e6542-4a28-464b-916a-ac287e1e15e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ae8c1b8-3cee-434b-8da9-32960356a7d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1938</Words>
  <Application>Microsoft Office PowerPoint</Application>
  <PresentationFormat>Custom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Symbol</vt:lpstr>
      <vt:lpstr>Wingdings</vt:lpstr>
      <vt:lpstr>Oswald</vt:lpstr>
      <vt:lpstr>Arial</vt:lpstr>
      <vt:lpstr>Courier New</vt:lpstr>
      <vt:lpstr>Josefin Sans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Malta conference-PPT template</dc:title>
  <dc:creator>Fabiana Scarano</dc:creator>
  <cp:lastModifiedBy>Mathias Maucher</cp:lastModifiedBy>
  <cp:revision>17</cp:revision>
  <dcterms:created xsi:type="dcterms:W3CDTF">2006-08-16T00:00:00Z</dcterms:created>
  <dcterms:modified xsi:type="dcterms:W3CDTF">2022-10-13T06:14:40Z</dcterms:modified>
  <dc:identifier>DAFJfg4UXJw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0x0101008733F4810AB72642817D07682898C628</vt:lpwstr>
  </property>
  <property fmtid="{D5CDD505-2E9C-101B-9397-08002B2CF9AE}" pid="3" name="MediaServiceImageTags">
    <vt:lpwstr/>
  </property>
</Properties>
</file>