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7" r:id="rId6"/>
    <p:sldId id="268" r:id="rId7"/>
    <p:sldId id="269" r:id="rId8"/>
    <p:sldId id="270" r:id="rId9"/>
    <p:sldId id="266" r:id="rId10"/>
    <p:sldId id="272" r:id="rId11"/>
    <p:sldId id="271" r:id="rId12"/>
    <p:sldId id="275" r:id="rId13"/>
    <p:sldId id="274" r:id="rId14"/>
    <p:sldId id="273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Josefin Sans Regular" panose="020B0604020202020204" charset="0"/>
      <p:regular r:id="rId20"/>
    </p:embeddedFont>
    <p:embeddedFont>
      <p:font typeface="Oswald" panose="00000500000000000000" pitchFamily="2" charset="0"/>
      <p:regular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46E28-6D1C-4FAE-8B2D-DE54CBC26D78}" v="4" dt="2022-10-12T08:58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del Grosso [EASPD]" userId="e5c0050e-2c92-4f9e-ab66-92392b553015" providerId="ADAL" clId="{384424A3-7B64-485D-AAAA-AD32AFF03972}"/>
    <pc:docChg chg="modSld">
      <pc:chgData name="Paola del Grosso [EASPD]" userId="e5c0050e-2c92-4f9e-ab66-92392b553015" providerId="ADAL" clId="{384424A3-7B64-485D-AAAA-AD32AFF03972}" dt="2022-08-29T13:49:32.645" v="11" actId="113"/>
      <pc:docMkLst>
        <pc:docMk/>
      </pc:docMkLst>
      <pc:sldChg chg="modSp mod">
        <pc:chgData name="Paola del Grosso [EASPD]" userId="e5c0050e-2c92-4f9e-ab66-92392b553015" providerId="ADAL" clId="{384424A3-7B64-485D-AAAA-AD32AFF03972}" dt="2022-08-29T13:49:32.645" v="11" actId="113"/>
        <pc:sldMkLst>
          <pc:docMk/>
          <pc:sldMk cId="0" sldId="256"/>
        </pc:sldMkLst>
        <pc:spChg chg="mod">
          <ac:chgData name="Paola del Grosso [EASPD]" userId="e5c0050e-2c92-4f9e-ab66-92392b553015" providerId="ADAL" clId="{384424A3-7B64-485D-AAAA-AD32AFF03972}" dt="2022-08-29T13:49:32.645" v="11" actId="113"/>
          <ac:spMkLst>
            <pc:docMk/>
            <pc:sldMk cId="0" sldId="256"/>
            <ac:spMk id="11" creationId="{00000000-0000-0000-0000-000000000000}"/>
          </ac:spMkLst>
        </pc:spChg>
      </pc:sldChg>
    </pc:docChg>
  </pc:docChgLst>
  <pc:docChgLst>
    <pc:chgData name="Ana Hannotte [EASPD]" userId="a589a13b-62d7-4020-bb55-0ede48d1a46a" providerId="ADAL" clId="{E3646E28-6D1C-4FAE-8B2D-DE54CBC26D78}"/>
    <pc:docChg chg="custSel modSld">
      <pc:chgData name="Ana Hannotte [EASPD]" userId="a589a13b-62d7-4020-bb55-0ede48d1a46a" providerId="ADAL" clId="{E3646E28-6D1C-4FAE-8B2D-DE54CBC26D78}" dt="2022-10-12T08:58:19.324" v="4" actId="1076"/>
      <pc:docMkLst>
        <pc:docMk/>
      </pc:docMkLst>
      <pc:sldChg chg="addSp delSp modSp mod">
        <pc:chgData name="Ana Hannotte [EASPD]" userId="a589a13b-62d7-4020-bb55-0ede48d1a46a" providerId="ADAL" clId="{E3646E28-6D1C-4FAE-8B2D-DE54CBC26D78}" dt="2022-10-12T08:58:19.324" v="4" actId="1076"/>
        <pc:sldMkLst>
          <pc:docMk/>
          <pc:sldMk cId="0" sldId="256"/>
        </pc:sldMkLst>
        <pc:spChg chg="del">
          <ac:chgData name="Ana Hannotte [EASPD]" userId="a589a13b-62d7-4020-bb55-0ede48d1a46a" providerId="ADAL" clId="{E3646E28-6D1C-4FAE-8B2D-DE54CBC26D78}" dt="2022-10-12T08:58:10.680" v="1" actId="478"/>
          <ac:spMkLst>
            <pc:docMk/>
            <pc:sldMk cId="0" sldId="256"/>
            <ac:spMk id="12" creationId="{00000000-0000-0000-0000-000000000000}"/>
          </ac:spMkLst>
        </pc:spChg>
        <pc:picChg chg="add mod">
          <ac:chgData name="Ana Hannotte [EASPD]" userId="a589a13b-62d7-4020-bb55-0ede48d1a46a" providerId="ADAL" clId="{E3646E28-6D1C-4FAE-8B2D-DE54CBC26D78}" dt="2022-10-12T08:58:19.324" v="4" actId="1076"/>
          <ac:picMkLst>
            <pc:docMk/>
            <pc:sldMk cId="0" sldId="256"/>
            <ac:picMk id="1026" creationId="{F321D711-F8CB-2949-E7FF-2F05DC7EEA01}"/>
          </ac:picMkLst>
        </pc:picChg>
      </pc:sldChg>
    </pc:docChg>
  </pc:docChgLst>
  <pc:docChgLst>
    <pc:chgData name="Tavishi Rekhi [EASPD]" userId="ddad1592-e9e0-42af-9040-af62cc6b1840" providerId="ADAL" clId="{6749FFCA-50B4-4E91-B4BD-32ED2B1274EE}"/>
    <pc:docChg chg="modSld">
      <pc:chgData name="Tavishi Rekhi [EASPD]" userId="ddad1592-e9e0-42af-9040-af62cc6b1840" providerId="ADAL" clId="{6749FFCA-50B4-4E91-B4BD-32ED2B1274EE}" dt="2022-08-23T09:06:56.116" v="32" actId="1076"/>
      <pc:docMkLst>
        <pc:docMk/>
      </pc:docMkLst>
      <pc:sldChg chg="addSp modSp mod">
        <pc:chgData name="Tavishi Rekhi [EASPD]" userId="ddad1592-e9e0-42af-9040-af62cc6b1840" providerId="ADAL" clId="{6749FFCA-50B4-4E91-B4BD-32ED2B1274EE}" dt="2022-08-23T09:06:27.690" v="30" actId="207"/>
        <pc:sldMkLst>
          <pc:docMk/>
          <pc:sldMk cId="0" sldId="256"/>
        </pc:sldMkLst>
        <pc:spChg chg="add mod">
          <ac:chgData name="Tavishi Rekhi [EASPD]" userId="ddad1592-e9e0-42af-9040-af62cc6b1840" providerId="ADAL" clId="{6749FFCA-50B4-4E91-B4BD-32ED2B1274EE}" dt="2022-08-23T09:06:27.690" v="30" actId="207"/>
          <ac:spMkLst>
            <pc:docMk/>
            <pc:sldMk cId="0" sldId="256"/>
            <ac:spMk id="15" creationId="{B5022F7D-BB5E-1533-B523-8A8A4B3A7F71}"/>
          </ac:spMkLst>
        </pc:spChg>
      </pc:sldChg>
      <pc:sldChg chg="addSp modSp mod">
        <pc:chgData name="Tavishi Rekhi [EASPD]" userId="ddad1592-e9e0-42af-9040-af62cc6b1840" providerId="ADAL" clId="{6749FFCA-50B4-4E91-B4BD-32ED2B1274EE}" dt="2022-08-23T09:06:56.116" v="32" actId="1076"/>
        <pc:sldMkLst>
          <pc:docMk/>
          <pc:sldMk cId="3821540606" sldId="257"/>
        </pc:sldMkLst>
        <pc:spChg chg="add mod">
          <ac:chgData name="Tavishi Rekhi [EASPD]" userId="ddad1592-e9e0-42af-9040-af62cc6b1840" providerId="ADAL" clId="{6749FFCA-50B4-4E91-B4BD-32ED2B1274EE}" dt="2022-08-23T09:06:56.116" v="32" actId="1076"/>
          <ac:spMkLst>
            <pc:docMk/>
            <pc:sldMk cId="3821540606" sldId="257"/>
            <ac:spMk id="8" creationId="{068B8922-51B4-412D-1D10-D6FCA25ECE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sforcare.org.uk/stateo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870714" cy="372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12:</a:t>
            </a:r>
            <a:r>
              <a:rPr lang="en-GB" sz="7200" b="0" i="0" dirty="0">
                <a:solidFill>
                  <a:srgbClr val="2B2B2B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Modernising human resources &amp; organisational management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" y="5952096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Gertrude Spiteri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026" name="Picture 1" descr="Sapport new logo">
            <a:extLst>
              <a:ext uri="{FF2B5EF4-FFF2-40B4-BE49-F238E27FC236}">
                <a16:creationId xmlns:a16="http://schemas.microsoft.com/office/drawing/2014/main" id="{F321D711-F8CB-2949-E7FF-2F05DC7E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6" t="20676" r="28615" b="31645"/>
          <a:stretch>
            <a:fillRect/>
          </a:stretch>
        </p:blipFill>
        <p:spPr bwMode="auto">
          <a:xfrm>
            <a:off x="1371600" y="6843379"/>
            <a:ext cx="2667000" cy="15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57912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Conclusion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" y="3836399"/>
            <a:ext cx="15316200" cy="5886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Way forward – Evidence based HR management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Making use of best available scientific evidence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Gathering facts in a systematic way – use of indicators and metrics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Practices and procedures to reduce bias and improve quality decisions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Analysing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impact of decisions on all stakeholders involved in a critical, ethical and considerate way. </a:t>
            </a:r>
          </a:p>
          <a:p>
            <a:pPr algn="ctr"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11734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6629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References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0200" y="3993632"/>
            <a:ext cx="146304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Callus, A.M., 2014. From ‘</a:t>
            </a:r>
            <a:r>
              <a:rPr lang="en-GB" sz="2400" dirty="0" err="1"/>
              <a:t>for’to</a:t>
            </a:r>
            <a:r>
              <a:rPr lang="en-GB" sz="2400" dirty="0"/>
              <a:t> ‘of’: a typology of Maltese disability organisations. </a:t>
            </a:r>
            <a:r>
              <a:rPr lang="en-GB" sz="2400" i="1" dirty="0"/>
              <a:t>Disability &amp; Society</a:t>
            </a:r>
            <a:r>
              <a:rPr lang="en-GB" sz="2400" dirty="0"/>
              <a:t>, </a:t>
            </a:r>
            <a:r>
              <a:rPr lang="en-GB" sz="2400" i="1" dirty="0"/>
              <a:t>29</a:t>
            </a:r>
            <a:r>
              <a:rPr lang="en-GB" sz="2400" dirty="0"/>
              <a:t>(1), pp.1-15.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Cooke, F.L. and Bartram, T., 2015. Guest editors’ introduction: Human resource management in health care and elderly care: Current challenges and toward a research agenda. </a:t>
            </a:r>
            <a:r>
              <a:rPr lang="en-GB" sz="2400" i="1" dirty="0"/>
              <a:t>Human Resource Management</a:t>
            </a:r>
            <a:r>
              <a:rPr lang="en-GB" sz="2400" dirty="0"/>
              <a:t>, </a:t>
            </a:r>
            <a:r>
              <a:rPr lang="en-GB" sz="2400" i="1" dirty="0"/>
              <a:t>54</a:t>
            </a:r>
            <a:r>
              <a:rPr lang="en-GB" sz="2400" dirty="0"/>
              <a:t>(5), pp.711-735.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Frenk</a:t>
            </a:r>
            <a:r>
              <a:rPr lang="en-GB" sz="2400" dirty="0"/>
              <a:t>, J., Chen, L., </a:t>
            </a:r>
            <a:r>
              <a:rPr lang="en-GB" sz="2400" dirty="0" err="1"/>
              <a:t>Bhutta</a:t>
            </a:r>
            <a:r>
              <a:rPr lang="en-GB" sz="2400" dirty="0"/>
              <a:t>, Z.A., Cohen, J., Crisp, N., Evans, T., </a:t>
            </a:r>
            <a:r>
              <a:rPr lang="en-GB" sz="2400" dirty="0" err="1"/>
              <a:t>Fineberg</a:t>
            </a:r>
            <a:r>
              <a:rPr lang="en-GB" sz="2400" dirty="0"/>
              <a:t>, H., Garcia, P., </a:t>
            </a:r>
            <a:r>
              <a:rPr lang="en-GB" sz="2400" dirty="0" err="1"/>
              <a:t>Ke</a:t>
            </a:r>
            <a:r>
              <a:rPr lang="en-GB" sz="2400" dirty="0"/>
              <a:t>, Y., Kelley, P. and </a:t>
            </a:r>
            <a:r>
              <a:rPr lang="en-GB" sz="2400" dirty="0" err="1"/>
              <a:t>Kistnasamy</a:t>
            </a:r>
            <a:r>
              <a:rPr lang="en-GB" sz="2400" dirty="0"/>
              <a:t>, B., 2010. Health professionals for a new century: transforming education to strengthen health systems in an interdependent world. </a:t>
            </a:r>
            <a:r>
              <a:rPr lang="en-GB" sz="2400" i="1" dirty="0"/>
              <a:t>The lancet</a:t>
            </a:r>
            <a:r>
              <a:rPr lang="en-GB" sz="2400" dirty="0"/>
              <a:t>, </a:t>
            </a:r>
            <a:r>
              <a:rPr lang="en-GB" sz="2400" i="1" dirty="0"/>
              <a:t>376</a:t>
            </a:r>
            <a:r>
              <a:rPr lang="en-GB" sz="2400" dirty="0"/>
              <a:t>(9756), pp.1923-1958.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Kirkpatrick, I., </a:t>
            </a:r>
            <a:r>
              <a:rPr lang="en-GB" sz="2400" dirty="0" err="1"/>
              <a:t>Hoque</a:t>
            </a:r>
            <a:r>
              <a:rPr lang="en-GB" sz="2400" dirty="0"/>
              <a:t>, K. and Lonsdale, C., 2019. Client organizations and the management of professional agency work: The case of English health and social care. </a:t>
            </a:r>
            <a:r>
              <a:rPr lang="en-GB" sz="2400" i="1" dirty="0"/>
              <a:t>Human Resource Management</a:t>
            </a:r>
            <a:r>
              <a:rPr lang="en-GB" sz="2400" dirty="0"/>
              <a:t>, </a:t>
            </a:r>
            <a:r>
              <a:rPr lang="en-GB" sz="2400" i="1" dirty="0"/>
              <a:t>58</a:t>
            </a:r>
            <a:r>
              <a:rPr lang="en-GB" sz="2400" dirty="0"/>
              <a:t>(1), pp.71-84.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Rousseau, D.M. and </a:t>
            </a:r>
            <a:r>
              <a:rPr lang="en-GB" sz="2400" dirty="0" err="1"/>
              <a:t>Barends</a:t>
            </a:r>
            <a:r>
              <a:rPr lang="en-GB" sz="2400" dirty="0"/>
              <a:t>, E.G., 2011. Becoming an evidence‐based HR practitioner. </a:t>
            </a:r>
            <a:r>
              <a:rPr lang="en-GB" sz="2400" i="1" dirty="0"/>
              <a:t>Human Resource Management Journal</a:t>
            </a:r>
            <a:r>
              <a:rPr lang="en-GB" sz="2400" dirty="0"/>
              <a:t>, </a:t>
            </a:r>
            <a:r>
              <a:rPr lang="en-GB" sz="2400" i="1" dirty="0"/>
              <a:t>21</a:t>
            </a:r>
            <a:r>
              <a:rPr lang="en-GB" sz="2400" dirty="0"/>
              <a:t>(3), pp.221-235.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Skills for Care, The State of the adult social care and workforce in England, 2021 (Leeds, 2021) Available at </a:t>
            </a:r>
            <a:r>
              <a:rPr lang="en-GB" sz="2400" u="sng" dirty="0">
                <a:hlinkClick r:id="rId3"/>
              </a:rPr>
              <a:t>www.skilsforcare.org.uk/stateof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Tursunbayeva</a:t>
            </a:r>
            <a:r>
              <a:rPr lang="en-GB" sz="2400" dirty="0"/>
              <a:t>, A., 2019. Human resource technology disruptions and their implications for human resources management in healthcare organizations. </a:t>
            </a:r>
            <a:r>
              <a:rPr lang="en-GB" sz="2400" i="1" dirty="0"/>
              <a:t>BMC health services research</a:t>
            </a:r>
            <a:r>
              <a:rPr lang="en-GB" sz="2400" dirty="0"/>
              <a:t>, </a:t>
            </a:r>
            <a:r>
              <a:rPr lang="en-GB" sz="2400" i="1" dirty="0"/>
              <a:t>19</a:t>
            </a:r>
            <a:r>
              <a:rPr lang="en-GB" sz="2400" dirty="0"/>
              <a:t>(1), pp.1-8.</a:t>
            </a:r>
            <a:endParaRPr lang="en-US" sz="2400" dirty="0"/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13305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4572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Introduction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48000" y="3836399"/>
            <a:ext cx="12192000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i="1" dirty="0">
                <a:solidFill>
                  <a:srgbClr val="000000"/>
                </a:solidFill>
                <a:latin typeface="Josefin Sans Regular"/>
              </a:rPr>
              <a:t>I am convinced that nothing we do is more important than hiring and developing people. At the end of the day you bet on people not strategies  </a:t>
            </a:r>
          </a:p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rgbClr val="000000"/>
                </a:solidFill>
                <a:latin typeface="Josefin Sans Regular"/>
              </a:rPr>
              <a:t>Ken Robinson, Prof. Emeritus University of Warwick, UK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149276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41148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Background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800" y="3836399"/>
            <a:ext cx="144018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Labour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intensive sector 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Increasingly regulated environment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Pressures for human resource – 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			high quality care vs cost efficiency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47654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24968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Challenges 1:  </a:t>
            </a:r>
            <a:r>
              <a:rPr lang="en-US" sz="7051" dirty="0" err="1">
                <a:solidFill>
                  <a:srgbClr val="000000"/>
                </a:solidFill>
                <a:latin typeface="Oswald"/>
              </a:rPr>
              <a:t>Labour</a:t>
            </a:r>
            <a:r>
              <a:rPr lang="en-US" sz="7051" dirty="0">
                <a:solidFill>
                  <a:srgbClr val="000000"/>
                </a:solidFill>
                <a:latin typeface="Oswald"/>
              </a:rPr>
              <a:t> Shortages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3836399"/>
            <a:ext cx="13792200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What we are doing: </a:t>
            </a:r>
          </a:p>
          <a:p>
            <a:pPr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Moved towards competency based assessments 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Focus on qualifications and aptitude</a:t>
            </a:r>
          </a:p>
          <a:p>
            <a:pPr algn="ctr"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199980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8200" y="1353187"/>
            <a:ext cx="12344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Challenge 2 - Retention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76400" y="3836399"/>
            <a:ext cx="14478000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What we are doing:</a:t>
            </a:r>
          </a:p>
          <a:p>
            <a:pPr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Regular supervision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3 important questions:  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What type of employee does our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organisation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attract?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What can we do to make our employees fit in and make them reluctant to move away?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What changes can we make to attract other types of employees? </a:t>
            </a:r>
          </a:p>
          <a:p>
            <a:pPr algn="ctr"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428440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41732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Challenge 3: Developing the workforce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1600" y="3836399"/>
            <a:ext cx="15468600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What we are doing: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Updating of skills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Liaising with tertiary institutions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Future plans: Target less traditional cohorts </a:t>
            </a: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eg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. change in career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02483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1201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Challenge 4:  Employee well being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3836399"/>
            <a:ext cx="163068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What we are doing:</a:t>
            </a:r>
          </a:p>
          <a:p>
            <a:pPr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Well being policies, Supervision, wellness days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Regular contact with directors, managers, leaders to intervene if signs of stress – EAP, ESP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Preventive measures of stress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Family friendly measures – work life balance</a:t>
            </a:r>
          </a:p>
          <a:p>
            <a:pPr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23544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08966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Challenge 5 - Technology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5800" y="3836399"/>
            <a:ext cx="14040234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What we are doing:</a:t>
            </a:r>
          </a:p>
          <a:p>
            <a:pPr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Started to </a:t>
            </a: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digitalise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HR services – leave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Difficult to implement – change is difficult 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Future: Data analytics to predict employee </a:t>
            </a: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behaviour</a:t>
            </a: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14510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21920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HR and </a:t>
            </a:r>
            <a:r>
              <a:rPr lang="en-US" sz="7051" dirty="0" err="1">
                <a:solidFill>
                  <a:srgbClr val="000000"/>
                </a:solidFill>
                <a:latin typeface="Oswald"/>
              </a:rPr>
              <a:t>Organisational</a:t>
            </a:r>
            <a:r>
              <a:rPr lang="en-US" sz="7051" dirty="0">
                <a:solidFill>
                  <a:srgbClr val="000000"/>
                </a:solidFill>
                <a:latin typeface="Oswald"/>
              </a:rPr>
              <a:t> development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4000" y="3836399"/>
            <a:ext cx="15468600" cy="5886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What we are doing: </a:t>
            </a:r>
          </a:p>
          <a:p>
            <a:pPr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Redefinition of </a:t>
            </a: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hr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practices – more vibrant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HR not only part of strategy but designer of strategy by: 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Being cognizant of what is happening in </a:t>
            </a: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hr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especially related to this sector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Analyse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trends in employment and digital transformation of resources</a:t>
            </a:r>
          </a:p>
          <a:p>
            <a:pPr algn="ctr"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40055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0EF20D-D7FD-407D-8305-5480B1D71A7D}">
  <ds:schemaRefs>
    <ds:schemaRef ds:uri="http://schemas.microsoft.com/office/2006/documentManagement/types"/>
    <ds:schemaRef ds:uri="http://purl.org/dc/terms/"/>
    <ds:schemaRef ds:uri="0b4e6542-4a28-464b-916a-ac287e1e15ef"/>
    <ds:schemaRef ds:uri="http://purl.org/dc/elements/1.1/"/>
    <ds:schemaRef ds:uri="cae8c1b8-3cee-434b-8da9-32960356a7d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AB30B7-FB2A-49DB-B098-96702E024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679</Words>
  <Application>Microsoft Office PowerPoint</Application>
  <PresentationFormat>Custom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Oswald</vt:lpstr>
      <vt:lpstr>Calibri</vt:lpstr>
      <vt:lpstr>Josefin Sans Regular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dc:creator>Spiteri Gertrude 1 at Sapport</dc:creator>
  <cp:lastModifiedBy>Ana Hannotte [EASPD]</cp:lastModifiedBy>
  <cp:revision>12</cp:revision>
  <dcterms:created xsi:type="dcterms:W3CDTF">2006-08-16T00:00:00Z</dcterms:created>
  <dcterms:modified xsi:type="dcterms:W3CDTF">2022-10-12T08:58:26Z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